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0" r:id="rId4"/>
    <p:sldId id="271" r:id="rId5"/>
    <p:sldId id="272" r:id="rId6"/>
    <p:sldId id="258" r:id="rId7"/>
    <p:sldId id="260" r:id="rId8"/>
    <p:sldId id="261" r:id="rId9"/>
    <p:sldId id="262" r:id="rId10"/>
    <p:sldId id="263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3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06" y="3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C8E07-1B1C-4F81-9887-72476BA6D6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F7EA78-20A4-4FCC-A831-1B3B3A654E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96742-F020-4341-88C3-19DE5286A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81A9-E34B-48BF-9964-D29EE7B0075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575CF3-7758-49A4-AF14-C510BB288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0C396-281A-47EE-906E-A18F24489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0CE89-601E-4944-B171-D32C27748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337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31467-2991-4911-952B-3397C3B1F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D75B9D-7647-4FAD-9C1A-41B47D58B2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BDD293-6A42-4C8D-8893-14E188A18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81A9-E34B-48BF-9964-D29EE7B0075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8F5FB-225A-4100-BD98-51056D667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F6041-5F2F-453C-A26D-B94138785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0CE89-601E-4944-B171-D32C27748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30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1278BE-E084-4F50-BDE2-5B95AF0EF1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540496-9497-473E-894B-16F993B1E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0BA39F-B0BD-4C19-ADC2-4099E66A2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81A9-E34B-48BF-9964-D29EE7B0075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F21720-1B35-4917-A276-AAE9AF10A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D9BA51-8D4F-464E-8825-50C851E61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0CE89-601E-4944-B171-D32C27748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793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0184A-8369-4B9E-BFBB-C2D3F825E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CE685-F102-404A-AD2A-5A9EA6C97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19D4A0-D9BF-4B42-A9A2-EA4857A6A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81A9-E34B-48BF-9964-D29EE7B0075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F89F-5CC0-46A0-9BD1-17C39C6E1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ED51C-9E87-4333-B372-97F9CF394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0CE89-601E-4944-B171-D32C27748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332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AA5F7-0C53-4BCB-828F-DAC6BBB71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E6CA18-2D22-42CD-9E15-B46D29882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3670A8-BD69-4E3C-B1D9-470CB730A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81A9-E34B-48BF-9964-D29EE7B0075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82B559-01BE-40EC-926D-7CC47BD75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F8E94D-5F12-4374-83CE-B0DF4FE9C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0CE89-601E-4944-B171-D32C27748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33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224B2-C219-4859-A754-49540D187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8F829C-FFD9-4779-9DB0-07CCE0353A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B9D46E-3F31-4BC3-B504-D0B49EBEBF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FE67A-5F26-493E-B821-7AADEC378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81A9-E34B-48BF-9964-D29EE7B0075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329654-D2CE-4C71-8A72-C5F62B5F6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A411E7-0195-4405-8C0E-34F2347F6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0CE89-601E-4944-B171-D32C27748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5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129BF-5B7C-4CCD-B1D6-B96C200E1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AC4B30-3658-489D-A841-EF4AEAF21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8E549D-0CBD-4F44-AB6E-CB6E8F1425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9AB5AC-E2EF-413F-B158-719A2975E1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22AEAC-47A2-4E04-9A04-B8123B374E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30A661-7C8A-4E69-8F4F-D9310F89C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81A9-E34B-48BF-9964-D29EE7B0075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647446-CF51-4AC1-BD12-3934BDA06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95A85B-5B6E-4AAF-9A22-56373B7B8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0CE89-601E-4944-B171-D32C27748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732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9EB63-A282-46D5-9448-700844256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B7B2DF-9C99-4CE3-BC7F-939392683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81A9-E34B-48BF-9964-D29EE7B0075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BB7C3C-C793-4047-88D9-E8C10A32B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CC3D6B-375A-4903-9DF2-84133C00A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0CE89-601E-4944-B171-D32C27748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925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9F560C-DD7F-4E87-A8C4-D414B2B32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81A9-E34B-48BF-9964-D29EE7B0075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ABFF85-3D90-4446-BA2F-1A750F6F9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34DAA0-F439-4661-8549-D8ABB0A16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0CE89-601E-4944-B171-D32C27748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14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A963-A6CE-4021-AB52-FB187EACE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075F1-EE46-43FD-92BD-B8F580633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32C1F3-A16E-4E94-B27E-2AB64BC7D8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862ADD-9B12-463B-9115-1337539D3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81A9-E34B-48BF-9964-D29EE7B0075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9D3678-6EDC-4E44-9EDA-79DA4C637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8D5106-BCF0-4199-AE3A-FA2CC008B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0CE89-601E-4944-B171-D32C27748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963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11123-BE99-448A-91F7-E945645B7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A886D3-E841-4339-B015-20B87A73A1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B66351-DF83-466F-8810-34C0ECFCDC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105972-5610-4E5D-AFC7-F4877193D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81A9-E34B-48BF-9964-D29EE7B0075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B275F2-0D30-41DF-BD5C-3F57D33F7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574570-35A5-4182-AFDB-0A5442E1C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0CE89-601E-4944-B171-D32C27748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876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AF5284-A2D9-4915-81DD-37C86DAB0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4E364A-A5F0-4402-A334-033B6C19F2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272CC-510E-4FD7-B9DC-7A75509720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881A9-E34B-48BF-9964-D29EE7B0075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6D6DDA-7DD0-4A33-A0A7-3FAA2BFAA6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70DDD4-50EA-49B9-B803-FA952583CE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0CE89-601E-4944-B171-D32C27748C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200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" t="2005" r="-71" b="18591"/>
          <a:stretch/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47040" y="5060639"/>
            <a:ext cx="11455879" cy="1035169"/>
          </a:xfrm>
          <a:prstGeom prst="rect">
            <a:avLst/>
          </a:prstGeom>
          <a:solidFill>
            <a:schemeClr val="bg2">
              <a:lumMod val="25000"/>
              <a:alpha val="41000"/>
            </a:schemeClr>
          </a:solidFill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ts val="4200"/>
              </a:spcAft>
            </a:pPr>
            <a:r>
              <a:rPr lang="en-US" sz="6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Partner Portal</a:t>
            </a:r>
          </a:p>
        </p:txBody>
      </p:sp>
    </p:spTree>
    <p:extLst>
      <p:ext uri="{BB962C8B-B14F-4D97-AF65-F5344CB8AC3E}">
        <p14:creationId xmlns:p14="http://schemas.microsoft.com/office/powerpoint/2010/main" val="2397069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781918A-8B6C-49F7-B772-D08A841619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976063"/>
              </p:ext>
            </p:extLst>
          </p:nvPr>
        </p:nvGraphicFramePr>
        <p:xfrm>
          <a:off x="1021080" y="1690688"/>
          <a:ext cx="10149840" cy="37994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1458">
                  <a:extLst>
                    <a:ext uri="{9D8B030D-6E8A-4147-A177-3AD203B41FA5}">
                      <a16:colId xmlns:a16="http://schemas.microsoft.com/office/drawing/2014/main" val="2918182405"/>
                    </a:ext>
                  </a:extLst>
                </a:gridCol>
                <a:gridCol w="2564622">
                  <a:extLst>
                    <a:ext uri="{9D8B030D-6E8A-4147-A177-3AD203B41FA5}">
                      <a16:colId xmlns:a16="http://schemas.microsoft.com/office/drawing/2014/main" val="517359087"/>
                    </a:ext>
                  </a:extLst>
                </a:gridCol>
                <a:gridCol w="7223760">
                  <a:extLst>
                    <a:ext uri="{9D8B030D-6E8A-4147-A177-3AD203B41FA5}">
                      <a16:colId xmlns:a16="http://schemas.microsoft.com/office/drawing/2014/main" val="1301112611"/>
                    </a:ext>
                  </a:extLst>
                </a:gridCol>
              </a:tblGrid>
              <a:tr h="59531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2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4677" marR="2467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User Permissions</a:t>
                      </a:r>
                      <a:endParaRPr lang="en-US" sz="2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4677" marR="2467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UNICEF Staff Profile</a:t>
                      </a:r>
                      <a:endParaRPr lang="en-US" sz="2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4677" marR="24677" marT="0" marB="0" anchor="ctr"/>
                </a:tc>
                <a:extLst>
                  <a:ext uri="{0D108BD9-81ED-4DB2-BD59-A6C34878D82A}">
                    <a16:rowId xmlns:a16="http://schemas.microsoft.com/office/drawing/2014/main" val="3927149728"/>
                  </a:ext>
                </a:extLst>
              </a:tr>
              <a:tr h="59498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2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4677" marR="24677" marT="0" marB="0" anchor="ctr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200" i="1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UN reader permissions</a:t>
                      </a:r>
                      <a:endParaRPr lang="en-US" sz="2200" i="1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Assign user roles to colleagues</a:t>
                      </a:r>
                      <a:endParaRPr lang="en-US" sz="2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Deactivate users</a:t>
                      </a:r>
                      <a:endParaRPr lang="en-US" sz="2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4677" marR="24677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Each UNICEF Country Office should have 1-2 staff members with this role, responsible for upgrading users from default UN Reader role to UN Basic/Advanced Editor role, based on instructions from Deputy Representative.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Responsible for maintaining users as staff join or leave the Country Office.</a:t>
                      </a:r>
                      <a:endParaRPr lang="en-US" sz="2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200" b="1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Staff profile: </a:t>
                      </a: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IT colleague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4677" marR="24677" marT="0" marB="0"/>
                </a:tc>
                <a:extLst>
                  <a:ext uri="{0D108BD9-81ED-4DB2-BD59-A6C34878D82A}">
                    <a16:rowId xmlns:a16="http://schemas.microsoft.com/office/drawing/2014/main" val="893540181"/>
                  </a:ext>
                </a:extLst>
              </a:tr>
            </a:tbl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FAE660EE-8413-4F6F-889C-31B8E7783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 Role 4: UN Administrator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EEBF08-5EA9-4451-8BC6-05B4A06F562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9" r="2760"/>
          <a:stretch/>
        </p:blipFill>
        <p:spPr>
          <a:xfrm>
            <a:off x="8867955" y="45778"/>
            <a:ext cx="3258325" cy="862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557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079D309-4B43-4423-9B36-69C3215059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8369406"/>
              </p:ext>
            </p:extLst>
          </p:nvPr>
        </p:nvGraphicFramePr>
        <p:xfrm>
          <a:off x="543560" y="1467168"/>
          <a:ext cx="11079480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8750">
                  <a:extLst>
                    <a:ext uri="{9D8B030D-6E8A-4147-A177-3AD203B41FA5}">
                      <a16:colId xmlns:a16="http://schemas.microsoft.com/office/drawing/2014/main" val="1365423884"/>
                    </a:ext>
                  </a:extLst>
                </a:gridCol>
                <a:gridCol w="4076290">
                  <a:extLst>
                    <a:ext uri="{9D8B030D-6E8A-4147-A177-3AD203B41FA5}">
                      <a16:colId xmlns:a16="http://schemas.microsoft.com/office/drawing/2014/main" val="2956248794"/>
                    </a:ext>
                  </a:extLst>
                </a:gridCol>
                <a:gridCol w="1302068">
                  <a:extLst>
                    <a:ext uri="{9D8B030D-6E8A-4147-A177-3AD203B41FA5}">
                      <a16:colId xmlns:a16="http://schemas.microsoft.com/office/drawing/2014/main" val="659922199"/>
                    </a:ext>
                  </a:extLst>
                </a:gridCol>
                <a:gridCol w="1527492">
                  <a:extLst>
                    <a:ext uri="{9D8B030D-6E8A-4147-A177-3AD203B41FA5}">
                      <a16:colId xmlns:a16="http://schemas.microsoft.com/office/drawing/2014/main" val="3151303808"/>
                    </a:ext>
                  </a:extLst>
                </a:gridCol>
                <a:gridCol w="2164080">
                  <a:extLst>
                    <a:ext uri="{9D8B030D-6E8A-4147-A177-3AD203B41FA5}">
                      <a16:colId xmlns:a16="http://schemas.microsoft.com/office/drawing/2014/main" val="1750741569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398127044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 Reader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 Basic Editor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 Advanced Editor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 Admin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3956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Deputy Representative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533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Chief of Field Office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35246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Section Chief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582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Programme Officer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7935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Programme Assistant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7501844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Implementing Partnership / HACT Specialist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6661599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ICTD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14123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Implementing Partnership/ HACT Specialist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3031256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A16D8D92-F961-417E-AA87-1DF1F68B936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9" r="2760"/>
          <a:stretch/>
        </p:blipFill>
        <p:spPr>
          <a:xfrm>
            <a:off x="8867955" y="45778"/>
            <a:ext cx="3258325" cy="862643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1FEF3C79-3547-48E8-9467-77F5B0B91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9880" y="42608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Suggested Allocation of User Roles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740FB59-D775-4EB0-AD33-7452EB4C9758}"/>
              </a:ext>
            </a:extLst>
          </p:cNvPr>
          <p:cNvSpPr/>
          <p:nvPr/>
        </p:nvSpPr>
        <p:spPr>
          <a:xfrm>
            <a:off x="8148320" y="2296160"/>
            <a:ext cx="2123440" cy="43688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FB5A438-2300-4361-8324-F9A661B691FF}"/>
              </a:ext>
            </a:extLst>
          </p:cNvPr>
          <p:cNvSpPr/>
          <p:nvPr/>
        </p:nvSpPr>
        <p:spPr>
          <a:xfrm>
            <a:off x="8148320" y="2767701"/>
            <a:ext cx="2123440" cy="43688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FA65CA5-B0BD-45F1-853F-C2EC2BE5E4D9}"/>
              </a:ext>
            </a:extLst>
          </p:cNvPr>
          <p:cNvSpPr/>
          <p:nvPr/>
        </p:nvSpPr>
        <p:spPr>
          <a:xfrm>
            <a:off x="8148320" y="3214741"/>
            <a:ext cx="2123440" cy="43688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0B865C-611E-4BB5-B441-BB5979B4C58A}"/>
              </a:ext>
            </a:extLst>
          </p:cNvPr>
          <p:cNvSpPr/>
          <p:nvPr/>
        </p:nvSpPr>
        <p:spPr>
          <a:xfrm>
            <a:off x="8148320" y="4517100"/>
            <a:ext cx="2123440" cy="888019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75C0B2E-B45A-407C-9C8F-C8A3856A455D}"/>
              </a:ext>
            </a:extLst>
          </p:cNvPr>
          <p:cNvSpPr/>
          <p:nvPr/>
        </p:nvSpPr>
        <p:spPr>
          <a:xfrm>
            <a:off x="8148320" y="5872480"/>
            <a:ext cx="2123440" cy="806768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9B1CDB-341B-4436-AB57-C6E371701B6B}"/>
              </a:ext>
            </a:extLst>
          </p:cNvPr>
          <p:cNvSpPr/>
          <p:nvPr/>
        </p:nvSpPr>
        <p:spPr>
          <a:xfrm>
            <a:off x="6614160" y="2762251"/>
            <a:ext cx="1534160" cy="43688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845A60A-2BE7-4600-8F8A-2F358D82F10D}"/>
              </a:ext>
            </a:extLst>
          </p:cNvPr>
          <p:cNvSpPr/>
          <p:nvPr/>
        </p:nvSpPr>
        <p:spPr>
          <a:xfrm>
            <a:off x="6614160" y="3219304"/>
            <a:ext cx="1534160" cy="43688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C98B5A4-34BC-40F0-B89D-0BDB10EB3501}"/>
              </a:ext>
            </a:extLst>
          </p:cNvPr>
          <p:cNvSpPr/>
          <p:nvPr/>
        </p:nvSpPr>
        <p:spPr>
          <a:xfrm>
            <a:off x="6614160" y="3682102"/>
            <a:ext cx="1534160" cy="43688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486B564-9034-4295-887E-FCD117D8EC18}"/>
              </a:ext>
            </a:extLst>
          </p:cNvPr>
          <p:cNvSpPr/>
          <p:nvPr/>
        </p:nvSpPr>
        <p:spPr>
          <a:xfrm>
            <a:off x="6612115" y="4096008"/>
            <a:ext cx="1534160" cy="43688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FD7644E-A00A-42F4-B015-B95081A4455C}"/>
              </a:ext>
            </a:extLst>
          </p:cNvPr>
          <p:cNvSpPr/>
          <p:nvPr/>
        </p:nvSpPr>
        <p:spPr>
          <a:xfrm>
            <a:off x="6612115" y="4532123"/>
            <a:ext cx="1534160" cy="872996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F97B980-EF82-4D52-9971-BE79B7AC4FAA}"/>
              </a:ext>
            </a:extLst>
          </p:cNvPr>
          <p:cNvSpPr/>
          <p:nvPr/>
        </p:nvSpPr>
        <p:spPr>
          <a:xfrm>
            <a:off x="5316220" y="3677540"/>
            <a:ext cx="1295895" cy="43688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C67B1EC-9595-4CFA-B98D-D8ADEB15ECAB}"/>
              </a:ext>
            </a:extLst>
          </p:cNvPr>
          <p:cNvSpPr/>
          <p:nvPr/>
        </p:nvSpPr>
        <p:spPr>
          <a:xfrm>
            <a:off x="5315197" y="4125723"/>
            <a:ext cx="1295895" cy="43688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8218FDC-5C4B-4B07-9596-F73A03591EE7}"/>
              </a:ext>
            </a:extLst>
          </p:cNvPr>
          <p:cNvSpPr/>
          <p:nvPr/>
        </p:nvSpPr>
        <p:spPr>
          <a:xfrm>
            <a:off x="10281920" y="5405119"/>
            <a:ext cx="1295895" cy="436880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4A6CB33-A12A-4EFB-A2A2-1A4682ACE7EC}"/>
              </a:ext>
            </a:extLst>
          </p:cNvPr>
          <p:cNvSpPr txBox="1"/>
          <p:nvPr/>
        </p:nvSpPr>
        <p:spPr>
          <a:xfrm>
            <a:off x="6550132" y="3704889"/>
            <a:ext cx="753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b="1" dirty="0">
                <a:solidFill>
                  <a:srgbClr val="00B050"/>
                </a:solidFill>
              </a:rPr>
              <a:t>or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05BE408-DA04-4B5A-AD17-C623467257A1}"/>
              </a:ext>
            </a:extLst>
          </p:cNvPr>
          <p:cNvSpPr txBox="1"/>
          <p:nvPr/>
        </p:nvSpPr>
        <p:spPr>
          <a:xfrm>
            <a:off x="6550132" y="4149840"/>
            <a:ext cx="753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b="1" dirty="0">
                <a:solidFill>
                  <a:srgbClr val="00B050"/>
                </a:solidFill>
              </a:rPr>
              <a:t>or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FFEE42E-031D-453B-9951-A95237362339}"/>
              </a:ext>
            </a:extLst>
          </p:cNvPr>
          <p:cNvSpPr txBox="1"/>
          <p:nvPr/>
        </p:nvSpPr>
        <p:spPr>
          <a:xfrm>
            <a:off x="8079212" y="2836943"/>
            <a:ext cx="753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b="1" dirty="0">
                <a:solidFill>
                  <a:srgbClr val="00B050"/>
                </a:solidFill>
              </a:rPr>
              <a:t>or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99B6423-8FF1-4B84-8D14-6A3E43DE76F8}"/>
              </a:ext>
            </a:extLst>
          </p:cNvPr>
          <p:cNvSpPr txBox="1"/>
          <p:nvPr/>
        </p:nvSpPr>
        <p:spPr>
          <a:xfrm flipH="1">
            <a:off x="6530835" y="2807071"/>
            <a:ext cx="1209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b="1" dirty="0">
                <a:solidFill>
                  <a:srgbClr val="00B050"/>
                </a:solidFill>
              </a:rPr>
              <a:t>either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777EA82-FCC2-497F-968F-949EDD392C98}"/>
              </a:ext>
            </a:extLst>
          </p:cNvPr>
          <p:cNvSpPr txBox="1"/>
          <p:nvPr/>
        </p:nvSpPr>
        <p:spPr>
          <a:xfrm>
            <a:off x="8089372" y="3273823"/>
            <a:ext cx="753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b="1" dirty="0">
                <a:solidFill>
                  <a:srgbClr val="00B050"/>
                </a:solidFill>
              </a:rPr>
              <a:t>or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4A355B7-0DD6-4458-9B2E-DCE0AC058279}"/>
              </a:ext>
            </a:extLst>
          </p:cNvPr>
          <p:cNvSpPr txBox="1"/>
          <p:nvPr/>
        </p:nvSpPr>
        <p:spPr>
          <a:xfrm flipH="1">
            <a:off x="6540995" y="3243951"/>
            <a:ext cx="1209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b="1" dirty="0">
                <a:solidFill>
                  <a:srgbClr val="00B050"/>
                </a:solidFill>
              </a:rPr>
              <a:t>either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DEC1BF5-8675-4078-8AFD-1566D22BC9BD}"/>
              </a:ext>
            </a:extLst>
          </p:cNvPr>
          <p:cNvSpPr txBox="1"/>
          <p:nvPr/>
        </p:nvSpPr>
        <p:spPr>
          <a:xfrm>
            <a:off x="8079212" y="4848623"/>
            <a:ext cx="753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b="1" dirty="0">
                <a:solidFill>
                  <a:srgbClr val="00B050"/>
                </a:solidFill>
              </a:rPr>
              <a:t>or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D6F9D0B-0FE3-467F-9254-7C3A1590860D}"/>
              </a:ext>
            </a:extLst>
          </p:cNvPr>
          <p:cNvSpPr txBox="1"/>
          <p:nvPr/>
        </p:nvSpPr>
        <p:spPr>
          <a:xfrm flipH="1">
            <a:off x="6530835" y="4818751"/>
            <a:ext cx="1209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b="1" dirty="0">
                <a:solidFill>
                  <a:srgbClr val="00B050"/>
                </a:solidFill>
              </a:rPr>
              <a:t>either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7CC7307-3155-4437-9763-D146F63F97CE}"/>
              </a:ext>
            </a:extLst>
          </p:cNvPr>
          <p:cNvSpPr txBox="1"/>
          <p:nvPr/>
        </p:nvSpPr>
        <p:spPr>
          <a:xfrm flipH="1">
            <a:off x="5188692" y="3738612"/>
            <a:ext cx="1209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b="1" dirty="0">
                <a:solidFill>
                  <a:srgbClr val="00B050"/>
                </a:solidFill>
              </a:rPr>
              <a:t>either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123F8AC-66E7-4CC7-B751-1C28878974D5}"/>
              </a:ext>
            </a:extLst>
          </p:cNvPr>
          <p:cNvSpPr txBox="1"/>
          <p:nvPr/>
        </p:nvSpPr>
        <p:spPr>
          <a:xfrm flipH="1">
            <a:off x="5198852" y="4175492"/>
            <a:ext cx="1209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b="1" dirty="0">
                <a:solidFill>
                  <a:srgbClr val="00B050"/>
                </a:solidFill>
              </a:rPr>
              <a:t>either</a:t>
            </a:r>
          </a:p>
        </p:txBody>
      </p:sp>
    </p:spTree>
    <p:extLst>
      <p:ext uri="{BB962C8B-B14F-4D97-AF65-F5344CB8AC3E}">
        <p14:creationId xmlns:p14="http://schemas.microsoft.com/office/powerpoint/2010/main" val="2833379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987300F4-61E7-4139-8E78-9D73A9EE9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138" y="458574"/>
            <a:ext cx="8089142" cy="9384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is the UN Partner Portal?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9" r="2760"/>
          <a:stretch/>
        </p:blipFill>
        <p:spPr>
          <a:xfrm>
            <a:off x="8867955" y="45778"/>
            <a:ext cx="3258325" cy="862643"/>
          </a:xfrm>
          <a:prstGeom prst="rect">
            <a:avLst/>
          </a:prstGeom>
        </p:spPr>
      </p:pic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AACA94AD-552F-4B25-9BF8-6BF0B56854A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138" y="2230157"/>
            <a:ext cx="10941801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The UN Partner Portal is an </a:t>
            </a:r>
            <a:r>
              <a:rPr lang="en-US" sz="3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online platform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for UN agencies and civil society organizations (CSOs) to connect</a:t>
            </a: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UNPP supports the </a:t>
            </a:r>
            <a:r>
              <a:rPr lang="en-US" sz="3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partnership selection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UNPP </a:t>
            </a:r>
            <a:r>
              <a:rPr lang="en-US" sz="3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simplifies and harmonizes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UN processes for CSO partnership</a:t>
            </a:r>
          </a:p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UNPP is part of the                suite of products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1AEAD8-BCB5-46F5-9D90-8B212ECE968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185" r="4351"/>
          <a:stretch/>
        </p:blipFill>
        <p:spPr>
          <a:xfrm>
            <a:off x="4239141" y="4602697"/>
            <a:ext cx="1663819" cy="585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624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987300F4-61E7-4139-8E78-9D73A9EE9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672" y="204574"/>
            <a:ext cx="6557211" cy="938463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 is Involved?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9" r="2760"/>
          <a:stretch/>
        </p:blipFill>
        <p:spPr>
          <a:xfrm>
            <a:off x="8867955" y="45778"/>
            <a:ext cx="3258325" cy="86264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280" y="4807261"/>
            <a:ext cx="6089364" cy="152233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136" y="1831340"/>
            <a:ext cx="5208465" cy="231205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0359" y="1767840"/>
            <a:ext cx="3539621" cy="4342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1034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987300F4-61E7-4139-8E78-9D73A9EE9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386" y="96498"/>
            <a:ext cx="8366184" cy="9384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UNPP Benefits and Features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9" r="2760"/>
          <a:stretch/>
        </p:blipFill>
        <p:spPr>
          <a:xfrm>
            <a:off x="8867955" y="45778"/>
            <a:ext cx="3258325" cy="862643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724358"/>
              </p:ext>
            </p:extLst>
          </p:nvPr>
        </p:nvGraphicFramePr>
        <p:xfrm>
          <a:off x="660400" y="918581"/>
          <a:ext cx="11206480" cy="56712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90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08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666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3417"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Feature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Value for UN Agencies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Value for CSOs</a:t>
                      </a:r>
                    </a:p>
                  </a:txBody>
                  <a:tcPr marL="121920" marR="121920" marT="60960" marB="60960"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9390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CSO</a:t>
                      </a:r>
                      <a:r>
                        <a:rPr lang="en-US" sz="18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Profiles</a:t>
                      </a:r>
                      <a:endParaRPr lang="en-US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marT="60960" marB="60960" anchor="b"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cap="none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View CSO profiles </a:t>
                      </a:r>
                      <a:r>
                        <a:rPr lang="en-US" sz="1800" b="0" i="1" u="none" strike="noStrike" cap="none" baseline="0" dirty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Arial"/>
                        </a:rPr>
                        <a:t>(civil society mapping)</a:t>
                      </a:r>
                      <a:endParaRPr lang="en-US" sz="1800" i="1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 profiles to introduce their organizations to the UN (especially useful for national/local actors)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44080">
                <a:tc>
                  <a:txBody>
                    <a:bodyPr/>
                    <a:lstStyle/>
                    <a:p>
                      <a:pPr algn="ctr"/>
                      <a:b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b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Partnership Opportunities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</a:t>
                      </a:r>
                      <a:r>
                        <a:rPr lang="en-US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Calls For Expressions of Interest  viewed by all CSOs </a:t>
                      </a:r>
                      <a:r>
                        <a:rPr lang="en-US" sz="1800" i="1" dirty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(open</a:t>
                      </a:r>
                      <a:r>
                        <a:rPr lang="en-US" sz="1800" i="1" baseline="0" dirty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selection)</a:t>
                      </a:r>
                      <a:r>
                        <a:rPr lang="en-US" sz="1800" i="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</a:t>
                      </a:r>
                      <a:r>
                        <a:rPr lang="en-US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partnership opportunities viewed only by intended CSOs </a:t>
                      </a:r>
                      <a:r>
                        <a:rPr lang="en-US" sz="1800" i="1" baseline="0" dirty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(direct selection)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View “open selection” Calls For Expressions of Interest. </a:t>
                      </a:r>
                      <a:br>
                        <a:rPr lang="en-US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endParaRPr lang="en-US" sz="60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Receive private notification of “direct selection” partnership opportunities.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5492">
                <a:tc>
                  <a:txBody>
                    <a:bodyPr/>
                    <a:lstStyle/>
                    <a:p>
                      <a:pPr algn="ctr"/>
                      <a:b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Concept Notes</a:t>
                      </a:r>
                    </a:p>
                  </a:txBody>
                  <a:tcPr marL="121920" marR="121920" marT="60960" marB="60960" anchor="b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Receive</a:t>
                      </a:r>
                      <a:r>
                        <a:rPr lang="en-US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a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ssess CSO concept notes </a:t>
                      </a:r>
                      <a:r>
                        <a:rPr lang="en-US" sz="1800" i="1" dirty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(comparative</a:t>
                      </a:r>
                      <a:r>
                        <a:rPr lang="en-US" sz="1800" i="1" baseline="0" dirty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advantage)</a:t>
                      </a: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Submit concept notes to apply for “</a:t>
                      </a:r>
                      <a:r>
                        <a:rPr lang="en-US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open selection” opportunities. Submit unsolicited concept notes to propose innovative ideas.</a:t>
                      </a:r>
                    </a:p>
                  </a:txBody>
                  <a:tcPr marL="121920" marR="121920" marT="60960" marB="60960" anchor="ctr"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0498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br>
                        <a:rPr lang="en-US" sz="11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Partnership</a:t>
                      </a:r>
                      <a:r>
                        <a:rPr lang="en-US" sz="18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Offers</a:t>
                      </a:r>
                      <a:endParaRPr lang="en-US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marT="60960" marB="6096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Provide feedback and m</a:t>
                      </a: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ake partnership offers</a:t>
                      </a:r>
                    </a:p>
                  </a:txBody>
                  <a:tcPr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Receive UN feedback on concept notes and accept/decline UN partnership offers</a:t>
                      </a:r>
                    </a:p>
                  </a:txBody>
                  <a:tcPr marT="0" marB="0" anchor="ctr"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3479">
                <a:tc>
                  <a:txBody>
                    <a:bodyPr/>
                    <a:lstStyle/>
                    <a:p>
                      <a:pPr algn="ctr"/>
                      <a:endParaRPr lang="en-US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Due</a:t>
                      </a:r>
                      <a:r>
                        <a:rPr lang="en-US" sz="18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Diligence</a:t>
                      </a:r>
                      <a:endParaRPr lang="en-US" sz="1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marT="60960" marB="6096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Conduct</a:t>
                      </a:r>
                      <a:r>
                        <a:rPr lang="en-US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800" i="1" baseline="0" dirty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core values screening </a:t>
                      </a:r>
                      <a:r>
                        <a:rPr lang="en-US" sz="1800" i="0" baseline="0" dirty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share partnership observations with other UN agencies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marT="60960" marB="60960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Reduce</a:t>
                      </a:r>
                      <a:r>
                        <a:rPr lang="en-US" sz="18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duplication of paperwork for due diligence screening</a:t>
                      </a:r>
                      <a:endParaRPr lang="en-US" sz="1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21920" marR="121920" marT="60960" marB="60960" anchor="ctr"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pSp>
        <p:nvGrpSpPr>
          <p:cNvPr id="10" name="Group 336"/>
          <p:cNvGrpSpPr>
            <a:grpSpLocks noChangeAspect="1"/>
          </p:cNvGrpSpPr>
          <p:nvPr/>
        </p:nvGrpSpPr>
        <p:grpSpPr bwMode="auto">
          <a:xfrm>
            <a:off x="1390437" y="1392138"/>
            <a:ext cx="464202" cy="464196"/>
            <a:chOff x="4220" y="1197"/>
            <a:chExt cx="340" cy="340"/>
          </a:xfrm>
          <a:solidFill>
            <a:srgbClr val="7030A0"/>
          </a:solidFill>
        </p:grpSpPr>
        <p:sp>
          <p:nvSpPr>
            <p:cNvPr id="13" name="Freeform 337"/>
            <p:cNvSpPr>
              <a:spLocks noEditPoints="1"/>
            </p:cNvSpPr>
            <p:nvPr/>
          </p:nvSpPr>
          <p:spPr bwMode="auto">
            <a:xfrm>
              <a:off x="4220" y="1197"/>
              <a:ext cx="340" cy="340"/>
            </a:xfrm>
            <a:custGeom>
              <a:avLst/>
              <a:gdLst>
                <a:gd name="T0" fmla="*/ 256 w 512"/>
                <a:gd name="T1" fmla="*/ 21 h 512"/>
                <a:gd name="T2" fmla="*/ 490 w 512"/>
                <a:gd name="T3" fmla="*/ 256 h 512"/>
                <a:gd name="T4" fmla="*/ 256 w 512"/>
                <a:gd name="T5" fmla="*/ 490 h 512"/>
                <a:gd name="T6" fmla="*/ 21 w 512"/>
                <a:gd name="T7" fmla="*/ 256 h 512"/>
                <a:gd name="T8" fmla="*/ 256 w 512"/>
                <a:gd name="T9" fmla="*/ 21 h 512"/>
                <a:gd name="T10" fmla="*/ 256 w 512"/>
                <a:gd name="T11" fmla="*/ 0 h 512"/>
                <a:gd name="T12" fmla="*/ 0 w 512"/>
                <a:gd name="T13" fmla="*/ 256 h 512"/>
                <a:gd name="T14" fmla="*/ 256 w 512"/>
                <a:gd name="T15" fmla="*/ 512 h 512"/>
                <a:gd name="T16" fmla="*/ 512 w 512"/>
                <a:gd name="T17" fmla="*/ 256 h 512"/>
                <a:gd name="T18" fmla="*/ 256 w 512"/>
                <a:gd name="T1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2" h="512">
                  <a:moveTo>
                    <a:pt x="256" y="21"/>
                  </a:moveTo>
                  <a:cubicBezTo>
                    <a:pt x="385" y="21"/>
                    <a:pt x="490" y="126"/>
                    <a:pt x="490" y="256"/>
                  </a:cubicBezTo>
                  <a:cubicBezTo>
                    <a:pt x="490" y="385"/>
                    <a:pt x="385" y="490"/>
                    <a:pt x="256" y="490"/>
                  </a:cubicBezTo>
                  <a:cubicBezTo>
                    <a:pt x="126" y="490"/>
                    <a:pt x="21" y="385"/>
                    <a:pt x="21" y="256"/>
                  </a:cubicBezTo>
                  <a:cubicBezTo>
                    <a:pt x="21" y="126"/>
                    <a:pt x="126" y="21"/>
                    <a:pt x="256" y="21"/>
                  </a:cubicBezTo>
                  <a:moveTo>
                    <a:pt x="256" y="0"/>
                  </a:moveTo>
                  <a:cubicBezTo>
                    <a:pt x="114" y="0"/>
                    <a:pt x="0" y="114"/>
                    <a:pt x="0" y="256"/>
                  </a:cubicBezTo>
                  <a:cubicBezTo>
                    <a:pt x="0" y="397"/>
                    <a:pt x="114" y="512"/>
                    <a:pt x="256" y="512"/>
                  </a:cubicBezTo>
                  <a:cubicBezTo>
                    <a:pt x="397" y="512"/>
                    <a:pt x="512" y="397"/>
                    <a:pt x="512" y="256"/>
                  </a:cubicBezTo>
                  <a:cubicBezTo>
                    <a:pt x="512" y="114"/>
                    <a:pt x="397" y="0"/>
                    <a:pt x="256" y="0"/>
                  </a:cubicBezTo>
                  <a:close/>
                </a:path>
              </a:pathLst>
            </a:custGeom>
            <a:grpFill/>
            <a:ln w="3175">
              <a:solidFill>
                <a:srgbClr val="7030A0"/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Freeform 338"/>
            <p:cNvSpPr>
              <a:spLocks noEditPoints="1"/>
            </p:cNvSpPr>
            <p:nvPr/>
          </p:nvSpPr>
          <p:spPr bwMode="auto">
            <a:xfrm>
              <a:off x="4312" y="1261"/>
              <a:ext cx="156" cy="212"/>
            </a:xfrm>
            <a:custGeom>
              <a:avLst/>
              <a:gdLst>
                <a:gd name="T0" fmla="*/ 234 w 235"/>
                <a:gd name="T1" fmla="*/ 81 h 320"/>
                <a:gd name="T2" fmla="*/ 232 w 235"/>
                <a:gd name="T3" fmla="*/ 77 h 320"/>
                <a:gd name="T4" fmla="*/ 157 w 235"/>
                <a:gd name="T5" fmla="*/ 3 h 320"/>
                <a:gd name="T6" fmla="*/ 154 w 235"/>
                <a:gd name="T7" fmla="*/ 0 h 320"/>
                <a:gd name="T8" fmla="*/ 150 w 235"/>
                <a:gd name="T9" fmla="*/ 0 h 320"/>
                <a:gd name="T10" fmla="*/ 11 w 235"/>
                <a:gd name="T11" fmla="*/ 0 h 320"/>
                <a:gd name="T12" fmla="*/ 0 w 235"/>
                <a:gd name="T13" fmla="*/ 10 h 320"/>
                <a:gd name="T14" fmla="*/ 0 w 235"/>
                <a:gd name="T15" fmla="*/ 309 h 320"/>
                <a:gd name="T16" fmla="*/ 11 w 235"/>
                <a:gd name="T17" fmla="*/ 320 h 320"/>
                <a:gd name="T18" fmla="*/ 224 w 235"/>
                <a:gd name="T19" fmla="*/ 320 h 320"/>
                <a:gd name="T20" fmla="*/ 235 w 235"/>
                <a:gd name="T21" fmla="*/ 309 h 320"/>
                <a:gd name="T22" fmla="*/ 235 w 235"/>
                <a:gd name="T23" fmla="*/ 85 h 320"/>
                <a:gd name="T24" fmla="*/ 234 w 235"/>
                <a:gd name="T25" fmla="*/ 81 h 320"/>
                <a:gd name="T26" fmla="*/ 160 w 235"/>
                <a:gd name="T27" fmla="*/ 36 h 320"/>
                <a:gd name="T28" fmla="*/ 199 w 235"/>
                <a:gd name="T29" fmla="*/ 74 h 320"/>
                <a:gd name="T30" fmla="*/ 160 w 235"/>
                <a:gd name="T31" fmla="*/ 74 h 320"/>
                <a:gd name="T32" fmla="*/ 160 w 235"/>
                <a:gd name="T33" fmla="*/ 36 h 320"/>
                <a:gd name="T34" fmla="*/ 22 w 235"/>
                <a:gd name="T35" fmla="*/ 298 h 320"/>
                <a:gd name="T36" fmla="*/ 22 w 235"/>
                <a:gd name="T37" fmla="*/ 21 h 320"/>
                <a:gd name="T38" fmla="*/ 139 w 235"/>
                <a:gd name="T39" fmla="*/ 21 h 320"/>
                <a:gd name="T40" fmla="*/ 139 w 235"/>
                <a:gd name="T41" fmla="*/ 85 h 320"/>
                <a:gd name="T42" fmla="*/ 150 w 235"/>
                <a:gd name="T43" fmla="*/ 96 h 320"/>
                <a:gd name="T44" fmla="*/ 214 w 235"/>
                <a:gd name="T45" fmla="*/ 96 h 320"/>
                <a:gd name="T46" fmla="*/ 214 w 235"/>
                <a:gd name="T47" fmla="*/ 298 h 320"/>
                <a:gd name="T48" fmla="*/ 22 w 235"/>
                <a:gd name="T49" fmla="*/ 298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35" h="320">
                  <a:moveTo>
                    <a:pt x="234" y="81"/>
                  </a:moveTo>
                  <a:cubicBezTo>
                    <a:pt x="234" y="80"/>
                    <a:pt x="233" y="78"/>
                    <a:pt x="232" y="77"/>
                  </a:cubicBezTo>
                  <a:cubicBezTo>
                    <a:pt x="157" y="3"/>
                    <a:pt x="157" y="3"/>
                    <a:pt x="157" y="3"/>
                  </a:cubicBezTo>
                  <a:cubicBezTo>
                    <a:pt x="156" y="2"/>
                    <a:pt x="155" y="1"/>
                    <a:pt x="154" y="0"/>
                  </a:cubicBezTo>
                  <a:cubicBezTo>
                    <a:pt x="152" y="0"/>
                    <a:pt x="151" y="0"/>
                    <a:pt x="150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309"/>
                    <a:pt x="0" y="309"/>
                    <a:pt x="0" y="309"/>
                  </a:cubicBezTo>
                  <a:cubicBezTo>
                    <a:pt x="0" y="315"/>
                    <a:pt x="5" y="320"/>
                    <a:pt x="11" y="320"/>
                  </a:cubicBezTo>
                  <a:cubicBezTo>
                    <a:pt x="224" y="320"/>
                    <a:pt x="224" y="320"/>
                    <a:pt x="224" y="320"/>
                  </a:cubicBezTo>
                  <a:cubicBezTo>
                    <a:pt x="230" y="320"/>
                    <a:pt x="235" y="315"/>
                    <a:pt x="235" y="309"/>
                  </a:cubicBezTo>
                  <a:cubicBezTo>
                    <a:pt x="235" y="85"/>
                    <a:pt x="235" y="85"/>
                    <a:pt x="235" y="85"/>
                  </a:cubicBezTo>
                  <a:cubicBezTo>
                    <a:pt x="235" y="84"/>
                    <a:pt x="235" y="82"/>
                    <a:pt x="234" y="81"/>
                  </a:cubicBezTo>
                  <a:close/>
                  <a:moveTo>
                    <a:pt x="160" y="36"/>
                  </a:moveTo>
                  <a:cubicBezTo>
                    <a:pt x="199" y="74"/>
                    <a:pt x="199" y="74"/>
                    <a:pt x="199" y="74"/>
                  </a:cubicBezTo>
                  <a:cubicBezTo>
                    <a:pt x="160" y="74"/>
                    <a:pt x="160" y="74"/>
                    <a:pt x="160" y="74"/>
                  </a:cubicBezTo>
                  <a:lnTo>
                    <a:pt x="160" y="36"/>
                  </a:lnTo>
                  <a:close/>
                  <a:moveTo>
                    <a:pt x="22" y="298"/>
                  </a:moveTo>
                  <a:cubicBezTo>
                    <a:pt x="22" y="21"/>
                    <a:pt x="22" y="21"/>
                    <a:pt x="22" y="21"/>
                  </a:cubicBezTo>
                  <a:cubicBezTo>
                    <a:pt x="139" y="21"/>
                    <a:pt x="139" y="21"/>
                    <a:pt x="139" y="21"/>
                  </a:cubicBezTo>
                  <a:cubicBezTo>
                    <a:pt x="139" y="85"/>
                    <a:pt x="139" y="85"/>
                    <a:pt x="139" y="85"/>
                  </a:cubicBezTo>
                  <a:cubicBezTo>
                    <a:pt x="139" y="91"/>
                    <a:pt x="144" y="96"/>
                    <a:pt x="150" y="96"/>
                  </a:cubicBezTo>
                  <a:cubicBezTo>
                    <a:pt x="214" y="96"/>
                    <a:pt x="214" y="96"/>
                    <a:pt x="214" y="96"/>
                  </a:cubicBezTo>
                  <a:cubicBezTo>
                    <a:pt x="214" y="298"/>
                    <a:pt x="214" y="298"/>
                    <a:pt x="214" y="298"/>
                  </a:cubicBezTo>
                  <a:lnTo>
                    <a:pt x="22" y="298"/>
                  </a:lnTo>
                  <a:close/>
                </a:path>
              </a:pathLst>
            </a:custGeom>
            <a:grpFill/>
            <a:ln w="3175">
              <a:solidFill>
                <a:srgbClr val="7030A0"/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Freeform 339"/>
            <p:cNvSpPr>
              <a:spLocks/>
            </p:cNvSpPr>
            <p:nvPr/>
          </p:nvSpPr>
          <p:spPr bwMode="auto">
            <a:xfrm>
              <a:off x="4340" y="1431"/>
              <a:ext cx="99" cy="14"/>
            </a:xfrm>
            <a:custGeom>
              <a:avLst/>
              <a:gdLst>
                <a:gd name="T0" fmla="*/ 139 w 149"/>
                <a:gd name="T1" fmla="*/ 0 h 21"/>
                <a:gd name="T2" fmla="*/ 11 w 149"/>
                <a:gd name="T3" fmla="*/ 0 h 21"/>
                <a:gd name="T4" fmla="*/ 0 w 149"/>
                <a:gd name="T5" fmla="*/ 10 h 21"/>
                <a:gd name="T6" fmla="*/ 11 w 149"/>
                <a:gd name="T7" fmla="*/ 21 h 21"/>
                <a:gd name="T8" fmla="*/ 139 w 149"/>
                <a:gd name="T9" fmla="*/ 21 h 21"/>
                <a:gd name="T10" fmla="*/ 149 w 149"/>
                <a:gd name="T11" fmla="*/ 10 h 21"/>
                <a:gd name="T12" fmla="*/ 139 w 149"/>
                <a:gd name="T1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21">
                  <a:moveTo>
                    <a:pt x="139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16"/>
                    <a:pt x="5" y="21"/>
                    <a:pt x="11" y="21"/>
                  </a:cubicBezTo>
                  <a:cubicBezTo>
                    <a:pt x="139" y="21"/>
                    <a:pt x="139" y="21"/>
                    <a:pt x="139" y="21"/>
                  </a:cubicBezTo>
                  <a:cubicBezTo>
                    <a:pt x="145" y="21"/>
                    <a:pt x="149" y="16"/>
                    <a:pt x="149" y="10"/>
                  </a:cubicBezTo>
                  <a:cubicBezTo>
                    <a:pt x="149" y="4"/>
                    <a:pt x="145" y="0"/>
                    <a:pt x="139" y="0"/>
                  </a:cubicBezTo>
                  <a:close/>
                </a:path>
              </a:pathLst>
            </a:custGeom>
            <a:grpFill/>
            <a:ln w="3175">
              <a:solidFill>
                <a:srgbClr val="7030A0"/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Freeform 340"/>
            <p:cNvSpPr>
              <a:spLocks/>
            </p:cNvSpPr>
            <p:nvPr/>
          </p:nvSpPr>
          <p:spPr bwMode="auto">
            <a:xfrm>
              <a:off x="4340" y="1402"/>
              <a:ext cx="99" cy="14"/>
            </a:xfrm>
            <a:custGeom>
              <a:avLst/>
              <a:gdLst>
                <a:gd name="T0" fmla="*/ 139 w 149"/>
                <a:gd name="T1" fmla="*/ 0 h 21"/>
                <a:gd name="T2" fmla="*/ 11 w 149"/>
                <a:gd name="T3" fmla="*/ 0 h 21"/>
                <a:gd name="T4" fmla="*/ 0 w 149"/>
                <a:gd name="T5" fmla="*/ 11 h 21"/>
                <a:gd name="T6" fmla="*/ 11 w 149"/>
                <a:gd name="T7" fmla="*/ 21 h 21"/>
                <a:gd name="T8" fmla="*/ 139 w 149"/>
                <a:gd name="T9" fmla="*/ 21 h 21"/>
                <a:gd name="T10" fmla="*/ 149 w 149"/>
                <a:gd name="T11" fmla="*/ 11 h 21"/>
                <a:gd name="T12" fmla="*/ 139 w 149"/>
                <a:gd name="T1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21">
                  <a:moveTo>
                    <a:pt x="139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17"/>
                    <a:pt x="5" y="21"/>
                    <a:pt x="11" y="21"/>
                  </a:cubicBezTo>
                  <a:cubicBezTo>
                    <a:pt x="139" y="21"/>
                    <a:pt x="139" y="21"/>
                    <a:pt x="139" y="21"/>
                  </a:cubicBezTo>
                  <a:cubicBezTo>
                    <a:pt x="145" y="21"/>
                    <a:pt x="149" y="17"/>
                    <a:pt x="149" y="11"/>
                  </a:cubicBezTo>
                  <a:cubicBezTo>
                    <a:pt x="149" y="5"/>
                    <a:pt x="145" y="0"/>
                    <a:pt x="139" y="0"/>
                  </a:cubicBezTo>
                  <a:close/>
                </a:path>
              </a:pathLst>
            </a:custGeom>
            <a:grpFill/>
            <a:ln w="3175">
              <a:solidFill>
                <a:srgbClr val="7030A0"/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Freeform 341"/>
            <p:cNvSpPr>
              <a:spLocks/>
            </p:cNvSpPr>
            <p:nvPr/>
          </p:nvSpPr>
          <p:spPr bwMode="auto">
            <a:xfrm>
              <a:off x="4340" y="1374"/>
              <a:ext cx="99" cy="14"/>
            </a:xfrm>
            <a:custGeom>
              <a:avLst/>
              <a:gdLst>
                <a:gd name="T0" fmla="*/ 139 w 149"/>
                <a:gd name="T1" fmla="*/ 0 h 22"/>
                <a:gd name="T2" fmla="*/ 11 w 149"/>
                <a:gd name="T3" fmla="*/ 0 h 22"/>
                <a:gd name="T4" fmla="*/ 0 w 149"/>
                <a:gd name="T5" fmla="*/ 11 h 22"/>
                <a:gd name="T6" fmla="*/ 11 w 149"/>
                <a:gd name="T7" fmla="*/ 22 h 22"/>
                <a:gd name="T8" fmla="*/ 139 w 149"/>
                <a:gd name="T9" fmla="*/ 22 h 22"/>
                <a:gd name="T10" fmla="*/ 149 w 149"/>
                <a:gd name="T11" fmla="*/ 11 h 22"/>
                <a:gd name="T12" fmla="*/ 139 w 149"/>
                <a:gd name="T13" fmla="*/ 0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22">
                  <a:moveTo>
                    <a:pt x="139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17"/>
                    <a:pt x="5" y="22"/>
                    <a:pt x="11" y="22"/>
                  </a:cubicBezTo>
                  <a:cubicBezTo>
                    <a:pt x="139" y="22"/>
                    <a:pt x="139" y="22"/>
                    <a:pt x="139" y="22"/>
                  </a:cubicBezTo>
                  <a:cubicBezTo>
                    <a:pt x="145" y="22"/>
                    <a:pt x="149" y="17"/>
                    <a:pt x="149" y="11"/>
                  </a:cubicBezTo>
                  <a:cubicBezTo>
                    <a:pt x="149" y="5"/>
                    <a:pt x="145" y="0"/>
                    <a:pt x="139" y="0"/>
                  </a:cubicBezTo>
                  <a:close/>
                </a:path>
              </a:pathLst>
            </a:custGeom>
            <a:grpFill/>
            <a:ln w="3175">
              <a:solidFill>
                <a:srgbClr val="7030A0"/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Freeform 342"/>
            <p:cNvSpPr>
              <a:spLocks/>
            </p:cNvSpPr>
            <p:nvPr/>
          </p:nvSpPr>
          <p:spPr bwMode="auto">
            <a:xfrm>
              <a:off x="4340" y="1346"/>
              <a:ext cx="99" cy="14"/>
            </a:xfrm>
            <a:custGeom>
              <a:avLst/>
              <a:gdLst>
                <a:gd name="T0" fmla="*/ 139 w 149"/>
                <a:gd name="T1" fmla="*/ 0 h 21"/>
                <a:gd name="T2" fmla="*/ 11 w 149"/>
                <a:gd name="T3" fmla="*/ 0 h 21"/>
                <a:gd name="T4" fmla="*/ 0 w 149"/>
                <a:gd name="T5" fmla="*/ 10 h 21"/>
                <a:gd name="T6" fmla="*/ 11 w 149"/>
                <a:gd name="T7" fmla="*/ 21 h 21"/>
                <a:gd name="T8" fmla="*/ 139 w 149"/>
                <a:gd name="T9" fmla="*/ 21 h 21"/>
                <a:gd name="T10" fmla="*/ 149 w 149"/>
                <a:gd name="T11" fmla="*/ 10 h 21"/>
                <a:gd name="T12" fmla="*/ 139 w 149"/>
                <a:gd name="T13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21">
                  <a:moveTo>
                    <a:pt x="139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4"/>
                    <a:pt x="0" y="10"/>
                  </a:cubicBezTo>
                  <a:cubicBezTo>
                    <a:pt x="0" y="16"/>
                    <a:pt x="5" y="21"/>
                    <a:pt x="11" y="21"/>
                  </a:cubicBezTo>
                  <a:cubicBezTo>
                    <a:pt x="139" y="21"/>
                    <a:pt x="139" y="21"/>
                    <a:pt x="139" y="21"/>
                  </a:cubicBezTo>
                  <a:cubicBezTo>
                    <a:pt x="145" y="21"/>
                    <a:pt x="149" y="16"/>
                    <a:pt x="149" y="10"/>
                  </a:cubicBezTo>
                  <a:cubicBezTo>
                    <a:pt x="149" y="4"/>
                    <a:pt x="145" y="0"/>
                    <a:pt x="139" y="0"/>
                  </a:cubicBezTo>
                  <a:close/>
                </a:path>
              </a:pathLst>
            </a:custGeom>
            <a:grpFill/>
            <a:ln w="3175">
              <a:solidFill>
                <a:srgbClr val="7030A0"/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b="1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9" name="Freeform 189"/>
          <p:cNvSpPr>
            <a:spLocks noChangeAspect="1" noEditPoints="1"/>
          </p:cNvSpPr>
          <p:nvPr/>
        </p:nvSpPr>
        <p:spPr bwMode="auto">
          <a:xfrm>
            <a:off x="1370083" y="4582481"/>
            <a:ext cx="504911" cy="504908"/>
          </a:xfrm>
          <a:custGeom>
            <a:avLst/>
            <a:gdLst>
              <a:gd name="T0" fmla="*/ 0 w 512"/>
              <a:gd name="T1" fmla="*/ 256 h 512"/>
              <a:gd name="T2" fmla="*/ 512 w 512"/>
              <a:gd name="T3" fmla="*/ 256 h 512"/>
              <a:gd name="T4" fmla="*/ 416 w 512"/>
              <a:gd name="T5" fmla="*/ 330 h 512"/>
              <a:gd name="T6" fmla="*/ 394 w 512"/>
              <a:gd name="T7" fmla="*/ 341 h 512"/>
              <a:gd name="T8" fmla="*/ 384 w 512"/>
              <a:gd name="T9" fmla="*/ 320 h 512"/>
              <a:gd name="T10" fmla="*/ 371 w 512"/>
              <a:gd name="T11" fmla="*/ 334 h 512"/>
              <a:gd name="T12" fmla="*/ 338 w 512"/>
              <a:gd name="T13" fmla="*/ 359 h 512"/>
              <a:gd name="T14" fmla="*/ 318 w 512"/>
              <a:gd name="T15" fmla="*/ 376 h 512"/>
              <a:gd name="T16" fmla="*/ 277 w 512"/>
              <a:gd name="T17" fmla="*/ 370 h 512"/>
              <a:gd name="T18" fmla="*/ 250 w 512"/>
              <a:gd name="T19" fmla="*/ 384 h 512"/>
              <a:gd name="T20" fmla="*/ 217 w 512"/>
              <a:gd name="T21" fmla="*/ 381 h 512"/>
              <a:gd name="T22" fmla="*/ 172 w 512"/>
              <a:gd name="T23" fmla="*/ 368 h 512"/>
              <a:gd name="T24" fmla="*/ 128 w 512"/>
              <a:gd name="T25" fmla="*/ 320 h 512"/>
              <a:gd name="T26" fmla="*/ 117 w 512"/>
              <a:gd name="T27" fmla="*/ 341 h 512"/>
              <a:gd name="T28" fmla="*/ 96 w 512"/>
              <a:gd name="T29" fmla="*/ 330 h 512"/>
              <a:gd name="T30" fmla="*/ 106 w 512"/>
              <a:gd name="T31" fmla="*/ 170 h 512"/>
              <a:gd name="T32" fmla="*/ 106 w 512"/>
              <a:gd name="T33" fmla="*/ 149 h 512"/>
              <a:gd name="T34" fmla="*/ 128 w 512"/>
              <a:gd name="T35" fmla="*/ 160 h 512"/>
              <a:gd name="T36" fmla="*/ 224 w 512"/>
              <a:gd name="T37" fmla="*/ 181 h 512"/>
              <a:gd name="T38" fmla="*/ 261 w 512"/>
              <a:gd name="T39" fmla="*/ 161 h 512"/>
              <a:gd name="T40" fmla="*/ 343 w 512"/>
              <a:gd name="T41" fmla="*/ 181 h 512"/>
              <a:gd name="T42" fmla="*/ 384 w 512"/>
              <a:gd name="T43" fmla="*/ 160 h 512"/>
              <a:gd name="T44" fmla="*/ 405 w 512"/>
              <a:gd name="T45" fmla="*/ 149 h 512"/>
              <a:gd name="T46" fmla="*/ 405 w 512"/>
              <a:gd name="T47" fmla="*/ 170 h 512"/>
              <a:gd name="T48" fmla="*/ 416 w 512"/>
              <a:gd name="T49" fmla="*/ 330 h 512"/>
              <a:gd name="T50" fmla="*/ 350 w 512"/>
              <a:gd name="T51" fmla="*/ 328 h 512"/>
              <a:gd name="T52" fmla="*/ 335 w 512"/>
              <a:gd name="T53" fmla="*/ 337 h 512"/>
              <a:gd name="T54" fmla="*/ 328 w 512"/>
              <a:gd name="T55" fmla="*/ 332 h 512"/>
              <a:gd name="T56" fmla="*/ 294 w 512"/>
              <a:gd name="T57" fmla="*/ 274 h 512"/>
              <a:gd name="T58" fmla="*/ 275 w 512"/>
              <a:gd name="T59" fmla="*/ 284 h 512"/>
              <a:gd name="T60" fmla="*/ 310 w 512"/>
              <a:gd name="T61" fmla="*/ 343 h 512"/>
              <a:gd name="T62" fmla="*/ 290 w 512"/>
              <a:gd name="T63" fmla="*/ 353 h 512"/>
              <a:gd name="T64" fmla="*/ 243 w 512"/>
              <a:gd name="T65" fmla="*/ 296 h 512"/>
              <a:gd name="T66" fmla="*/ 260 w 512"/>
              <a:gd name="T67" fmla="*/ 345 h 512"/>
              <a:gd name="T68" fmla="*/ 256 w 512"/>
              <a:gd name="T69" fmla="*/ 361 h 512"/>
              <a:gd name="T70" fmla="*/ 239 w 512"/>
              <a:gd name="T71" fmla="*/ 357 h 512"/>
              <a:gd name="T72" fmla="*/ 228 w 512"/>
              <a:gd name="T73" fmla="*/ 337 h 512"/>
              <a:gd name="T74" fmla="*/ 220 w 512"/>
              <a:gd name="T75" fmla="*/ 325 h 512"/>
              <a:gd name="T76" fmla="*/ 202 w 512"/>
              <a:gd name="T77" fmla="*/ 337 h 512"/>
              <a:gd name="T78" fmla="*/ 207 w 512"/>
              <a:gd name="T79" fmla="*/ 363 h 512"/>
              <a:gd name="T80" fmla="*/ 158 w 512"/>
              <a:gd name="T81" fmla="*/ 304 h 512"/>
              <a:gd name="T82" fmla="*/ 128 w 512"/>
              <a:gd name="T83" fmla="*/ 298 h 512"/>
              <a:gd name="T84" fmla="*/ 184 w 512"/>
              <a:gd name="T85" fmla="*/ 202 h 512"/>
              <a:gd name="T86" fmla="*/ 160 w 512"/>
              <a:gd name="T87" fmla="*/ 234 h 512"/>
              <a:gd name="T88" fmla="*/ 193 w 512"/>
              <a:gd name="T89" fmla="*/ 266 h 512"/>
              <a:gd name="T90" fmla="*/ 349 w 512"/>
              <a:gd name="T91" fmla="*/ 319 h 512"/>
              <a:gd name="T92" fmla="*/ 384 w 512"/>
              <a:gd name="T93" fmla="*/ 202 h 512"/>
              <a:gd name="T94" fmla="*/ 362 w 512"/>
              <a:gd name="T95" fmla="*/ 298 h 512"/>
              <a:gd name="T96" fmla="*/ 322 w 512"/>
              <a:gd name="T97" fmla="*/ 230 h 512"/>
              <a:gd name="T98" fmla="*/ 190 w 512"/>
              <a:gd name="T99" fmla="*/ 245 h 512"/>
              <a:gd name="T100" fmla="*/ 181 w 512"/>
              <a:gd name="T101" fmla="*/ 234 h 512"/>
              <a:gd name="T102" fmla="*/ 268 w 512"/>
              <a:gd name="T103" fmla="*/ 182 h 512"/>
              <a:gd name="T104" fmla="*/ 341 w 512"/>
              <a:gd name="T105" fmla="*/ 202 h 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512" h="512">
                <a:moveTo>
                  <a:pt x="256" y="0"/>
                </a:moveTo>
                <a:cubicBezTo>
                  <a:pt x="114" y="0"/>
                  <a:pt x="0" y="114"/>
                  <a:pt x="0" y="256"/>
                </a:cubicBezTo>
                <a:cubicBezTo>
                  <a:pt x="0" y="397"/>
                  <a:pt x="114" y="512"/>
                  <a:pt x="256" y="512"/>
                </a:cubicBezTo>
                <a:cubicBezTo>
                  <a:pt x="397" y="512"/>
                  <a:pt x="512" y="397"/>
                  <a:pt x="512" y="256"/>
                </a:cubicBezTo>
                <a:cubicBezTo>
                  <a:pt x="512" y="114"/>
                  <a:pt x="397" y="0"/>
                  <a:pt x="256" y="0"/>
                </a:cubicBezTo>
                <a:close/>
                <a:moveTo>
                  <a:pt x="416" y="330"/>
                </a:moveTo>
                <a:cubicBezTo>
                  <a:pt x="416" y="336"/>
                  <a:pt x="411" y="341"/>
                  <a:pt x="405" y="341"/>
                </a:cubicBezTo>
                <a:cubicBezTo>
                  <a:pt x="394" y="341"/>
                  <a:pt x="394" y="341"/>
                  <a:pt x="394" y="341"/>
                </a:cubicBezTo>
                <a:cubicBezTo>
                  <a:pt x="388" y="341"/>
                  <a:pt x="384" y="336"/>
                  <a:pt x="384" y="330"/>
                </a:cubicBezTo>
                <a:cubicBezTo>
                  <a:pt x="384" y="320"/>
                  <a:pt x="384" y="320"/>
                  <a:pt x="384" y="320"/>
                </a:cubicBezTo>
                <a:cubicBezTo>
                  <a:pt x="371" y="320"/>
                  <a:pt x="371" y="320"/>
                  <a:pt x="371" y="320"/>
                </a:cubicBezTo>
                <a:cubicBezTo>
                  <a:pt x="372" y="324"/>
                  <a:pt x="372" y="329"/>
                  <a:pt x="371" y="334"/>
                </a:cubicBezTo>
                <a:cubicBezTo>
                  <a:pt x="368" y="342"/>
                  <a:pt x="363" y="350"/>
                  <a:pt x="355" y="354"/>
                </a:cubicBezTo>
                <a:cubicBezTo>
                  <a:pt x="350" y="357"/>
                  <a:pt x="344" y="359"/>
                  <a:pt x="338" y="359"/>
                </a:cubicBezTo>
                <a:cubicBezTo>
                  <a:pt x="336" y="359"/>
                  <a:pt x="334" y="358"/>
                  <a:pt x="332" y="358"/>
                </a:cubicBezTo>
                <a:cubicBezTo>
                  <a:pt x="330" y="365"/>
                  <a:pt x="325" y="372"/>
                  <a:pt x="318" y="376"/>
                </a:cubicBezTo>
                <a:cubicBezTo>
                  <a:pt x="313" y="380"/>
                  <a:pt x="307" y="381"/>
                  <a:pt x="301" y="381"/>
                </a:cubicBezTo>
                <a:cubicBezTo>
                  <a:pt x="292" y="381"/>
                  <a:pt x="283" y="377"/>
                  <a:pt x="277" y="370"/>
                </a:cubicBezTo>
                <a:cubicBezTo>
                  <a:pt x="274" y="374"/>
                  <a:pt x="271" y="377"/>
                  <a:pt x="267" y="379"/>
                </a:cubicBezTo>
                <a:cubicBezTo>
                  <a:pt x="261" y="382"/>
                  <a:pt x="256" y="384"/>
                  <a:pt x="250" y="384"/>
                </a:cubicBezTo>
                <a:cubicBezTo>
                  <a:pt x="241" y="384"/>
                  <a:pt x="232" y="380"/>
                  <a:pt x="226" y="374"/>
                </a:cubicBezTo>
                <a:cubicBezTo>
                  <a:pt x="224" y="376"/>
                  <a:pt x="221" y="379"/>
                  <a:pt x="217" y="381"/>
                </a:cubicBezTo>
                <a:cubicBezTo>
                  <a:pt x="212" y="384"/>
                  <a:pt x="207" y="385"/>
                  <a:pt x="202" y="385"/>
                </a:cubicBezTo>
                <a:cubicBezTo>
                  <a:pt x="190" y="385"/>
                  <a:pt x="178" y="379"/>
                  <a:pt x="172" y="368"/>
                </a:cubicBezTo>
                <a:cubicBezTo>
                  <a:pt x="143" y="320"/>
                  <a:pt x="143" y="320"/>
                  <a:pt x="143" y="320"/>
                </a:cubicBezTo>
                <a:cubicBezTo>
                  <a:pt x="128" y="320"/>
                  <a:pt x="128" y="320"/>
                  <a:pt x="128" y="320"/>
                </a:cubicBezTo>
                <a:cubicBezTo>
                  <a:pt x="128" y="330"/>
                  <a:pt x="128" y="330"/>
                  <a:pt x="128" y="330"/>
                </a:cubicBezTo>
                <a:cubicBezTo>
                  <a:pt x="128" y="336"/>
                  <a:pt x="123" y="341"/>
                  <a:pt x="117" y="341"/>
                </a:cubicBezTo>
                <a:cubicBezTo>
                  <a:pt x="106" y="341"/>
                  <a:pt x="106" y="341"/>
                  <a:pt x="106" y="341"/>
                </a:cubicBezTo>
                <a:cubicBezTo>
                  <a:pt x="100" y="341"/>
                  <a:pt x="96" y="336"/>
                  <a:pt x="96" y="330"/>
                </a:cubicBezTo>
                <a:cubicBezTo>
                  <a:pt x="96" y="324"/>
                  <a:pt x="100" y="320"/>
                  <a:pt x="106" y="320"/>
                </a:cubicBezTo>
                <a:cubicBezTo>
                  <a:pt x="106" y="170"/>
                  <a:pt x="106" y="170"/>
                  <a:pt x="106" y="170"/>
                </a:cubicBezTo>
                <a:cubicBezTo>
                  <a:pt x="100" y="170"/>
                  <a:pt x="96" y="166"/>
                  <a:pt x="96" y="160"/>
                </a:cubicBezTo>
                <a:cubicBezTo>
                  <a:pt x="96" y="154"/>
                  <a:pt x="100" y="149"/>
                  <a:pt x="106" y="149"/>
                </a:cubicBezTo>
                <a:cubicBezTo>
                  <a:pt x="117" y="149"/>
                  <a:pt x="117" y="149"/>
                  <a:pt x="117" y="149"/>
                </a:cubicBezTo>
                <a:cubicBezTo>
                  <a:pt x="123" y="149"/>
                  <a:pt x="128" y="154"/>
                  <a:pt x="128" y="160"/>
                </a:cubicBezTo>
                <a:cubicBezTo>
                  <a:pt x="128" y="181"/>
                  <a:pt x="128" y="181"/>
                  <a:pt x="128" y="181"/>
                </a:cubicBezTo>
                <a:cubicBezTo>
                  <a:pt x="224" y="181"/>
                  <a:pt x="224" y="181"/>
                  <a:pt x="224" y="181"/>
                </a:cubicBezTo>
                <a:cubicBezTo>
                  <a:pt x="224" y="181"/>
                  <a:pt x="224" y="181"/>
                  <a:pt x="224" y="181"/>
                </a:cubicBezTo>
                <a:cubicBezTo>
                  <a:pt x="261" y="161"/>
                  <a:pt x="261" y="161"/>
                  <a:pt x="261" y="161"/>
                </a:cubicBezTo>
                <a:cubicBezTo>
                  <a:pt x="264" y="160"/>
                  <a:pt x="267" y="159"/>
                  <a:pt x="269" y="160"/>
                </a:cubicBezTo>
                <a:cubicBezTo>
                  <a:pt x="343" y="181"/>
                  <a:pt x="343" y="181"/>
                  <a:pt x="343" y="181"/>
                </a:cubicBezTo>
                <a:cubicBezTo>
                  <a:pt x="384" y="181"/>
                  <a:pt x="384" y="181"/>
                  <a:pt x="384" y="181"/>
                </a:cubicBezTo>
                <a:cubicBezTo>
                  <a:pt x="384" y="160"/>
                  <a:pt x="384" y="160"/>
                  <a:pt x="384" y="160"/>
                </a:cubicBezTo>
                <a:cubicBezTo>
                  <a:pt x="384" y="154"/>
                  <a:pt x="388" y="149"/>
                  <a:pt x="394" y="149"/>
                </a:cubicBezTo>
                <a:cubicBezTo>
                  <a:pt x="405" y="149"/>
                  <a:pt x="405" y="149"/>
                  <a:pt x="405" y="149"/>
                </a:cubicBezTo>
                <a:cubicBezTo>
                  <a:pt x="411" y="149"/>
                  <a:pt x="416" y="154"/>
                  <a:pt x="416" y="160"/>
                </a:cubicBezTo>
                <a:cubicBezTo>
                  <a:pt x="416" y="166"/>
                  <a:pt x="411" y="170"/>
                  <a:pt x="405" y="170"/>
                </a:cubicBezTo>
                <a:cubicBezTo>
                  <a:pt x="405" y="320"/>
                  <a:pt x="405" y="320"/>
                  <a:pt x="405" y="320"/>
                </a:cubicBezTo>
                <a:cubicBezTo>
                  <a:pt x="411" y="320"/>
                  <a:pt x="416" y="324"/>
                  <a:pt x="416" y="330"/>
                </a:cubicBezTo>
                <a:close/>
                <a:moveTo>
                  <a:pt x="349" y="319"/>
                </a:moveTo>
                <a:cubicBezTo>
                  <a:pt x="350" y="322"/>
                  <a:pt x="351" y="325"/>
                  <a:pt x="350" y="328"/>
                </a:cubicBezTo>
                <a:cubicBezTo>
                  <a:pt x="349" y="332"/>
                  <a:pt x="347" y="334"/>
                  <a:pt x="344" y="336"/>
                </a:cubicBezTo>
                <a:cubicBezTo>
                  <a:pt x="342" y="337"/>
                  <a:pt x="338" y="338"/>
                  <a:pt x="335" y="337"/>
                </a:cubicBezTo>
                <a:cubicBezTo>
                  <a:pt x="332" y="336"/>
                  <a:pt x="330" y="334"/>
                  <a:pt x="328" y="332"/>
                </a:cubicBezTo>
                <a:cubicBezTo>
                  <a:pt x="328" y="332"/>
                  <a:pt x="328" y="332"/>
                  <a:pt x="328" y="332"/>
                </a:cubicBezTo>
                <a:cubicBezTo>
                  <a:pt x="328" y="332"/>
                  <a:pt x="328" y="332"/>
                  <a:pt x="328" y="331"/>
                </a:cubicBezTo>
                <a:cubicBezTo>
                  <a:pt x="294" y="274"/>
                  <a:pt x="294" y="274"/>
                  <a:pt x="294" y="274"/>
                </a:cubicBezTo>
                <a:cubicBezTo>
                  <a:pt x="291" y="268"/>
                  <a:pt x="284" y="267"/>
                  <a:pt x="279" y="270"/>
                </a:cubicBezTo>
                <a:cubicBezTo>
                  <a:pt x="274" y="273"/>
                  <a:pt x="272" y="279"/>
                  <a:pt x="275" y="284"/>
                </a:cubicBezTo>
                <a:cubicBezTo>
                  <a:pt x="310" y="343"/>
                  <a:pt x="310" y="343"/>
                  <a:pt x="310" y="343"/>
                </a:cubicBezTo>
                <a:cubicBezTo>
                  <a:pt x="310" y="343"/>
                  <a:pt x="310" y="343"/>
                  <a:pt x="310" y="343"/>
                </a:cubicBezTo>
                <a:cubicBezTo>
                  <a:pt x="313" y="348"/>
                  <a:pt x="313" y="355"/>
                  <a:pt x="307" y="358"/>
                </a:cubicBezTo>
                <a:cubicBezTo>
                  <a:pt x="301" y="361"/>
                  <a:pt x="294" y="359"/>
                  <a:pt x="290" y="353"/>
                </a:cubicBezTo>
                <a:cubicBezTo>
                  <a:pt x="258" y="300"/>
                  <a:pt x="258" y="300"/>
                  <a:pt x="258" y="300"/>
                </a:cubicBezTo>
                <a:cubicBezTo>
                  <a:pt x="255" y="295"/>
                  <a:pt x="249" y="293"/>
                  <a:pt x="243" y="296"/>
                </a:cubicBezTo>
                <a:cubicBezTo>
                  <a:pt x="238" y="299"/>
                  <a:pt x="237" y="306"/>
                  <a:pt x="240" y="311"/>
                </a:cubicBezTo>
                <a:cubicBezTo>
                  <a:pt x="260" y="345"/>
                  <a:pt x="260" y="345"/>
                  <a:pt x="260" y="345"/>
                </a:cubicBezTo>
                <a:cubicBezTo>
                  <a:pt x="262" y="347"/>
                  <a:pt x="262" y="350"/>
                  <a:pt x="261" y="353"/>
                </a:cubicBezTo>
                <a:cubicBezTo>
                  <a:pt x="261" y="356"/>
                  <a:pt x="259" y="359"/>
                  <a:pt x="256" y="361"/>
                </a:cubicBezTo>
                <a:cubicBezTo>
                  <a:pt x="250" y="364"/>
                  <a:pt x="243" y="362"/>
                  <a:pt x="239" y="357"/>
                </a:cubicBezTo>
                <a:cubicBezTo>
                  <a:pt x="239" y="357"/>
                  <a:pt x="239" y="357"/>
                  <a:pt x="239" y="357"/>
                </a:cubicBezTo>
                <a:cubicBezTo>
                  <a:pt x="228" y="337"/>
                  <a:pt x="228" y="337"/>
                  <a:pt x="228" y="337"/>
                </a:cubicBezTo>
                <a:cubicBezTo>
                  <a:pt x="228" y="337"/>
                  <a:pt x="228" y="337"/>
                  <a:pt x="228" y="337"/>
                </a:cubicBezTo>
                <a:cubicBezTo>
                  <a:pt x="228" y="337"/>
                  <a:pt x="228" y="337"/>
                  <a:pt x="228" y="337"/>
                </a:cubicBezTo>
                <a:cubicBezTo>
                  <a:pt x="220" y="325"/>
                  <a:pt x="220" y="325"/>
                  <a:pt x="220" y="325"/>
                </a:cubicBezTo>
                <a:cubicBezTo>
                  <a:pt x="217" y="320"/>
                  <a:pt x="210" y="319"/>
                  <a:pt x="206" y="322"/>
                </a:cubicBezTo>
                <a:cubicBezTo>
                  <a:pt x="201" y="325"/>
                  <a:pt x="199" y="332"/>
                  <a:pt x="202" y="337"/>
                </a:cubicBezTo>
                <a:cubicBezTo>
                  <a:pt x="210" y="348"/>
                  <a:pt x="210" y="348"/>
                  <a:pt x="210" y="348"/>
                </a:cubicBezTo>
                <a:cubicBezTo>
                  <a:pt x="211" y="350"/>
                  <a:pt x="214" y="358"/>
                  <a:pt x="207" y="363"/>
                </a:cubicBezTo>
                <a:cubicBezTo>
                  <a:pt x="201" y="366"/>
                  <a:pt x="193" y="362"/>
                  <a:pt x="190" y="357"/>
                </a:cubicBezTo>
                <a:cubicBezTo>
                  <a:pt x="158" y="304"/>
                  <a:pt x="158" y="304"/>
                  <a:pt x="158" y="304"/>
                </a:cubicBezTo>
                <a:cubicBezTo>
                  <a:pt x="156" y="300"/>
                  <a:pt x="153" y="298"/>
                  <a:pt x="149" y="298"/>
                </a:cubicBezTo>
                <a:cubicBezTo>
                  <a:pt x="128" y="298"/>
                  <a:pt x="128" y="298"/>
                  <a:pt x="128" y="298"/>
                </a:cubicBezTo>
                <a:cubicBezTo>
                  <a:pt x="128" y="202"/>
                  <a:pt x="128" y="202"/>
                  <a:pt x="128" y="202"/>
                </a:cubicBezTo>
                <a:cubicBezTo>
                  <a:pt x="184" y="202"/>
                  <a:pt x="184" y="202"/>
                  <a:pt x="184" y="202"/>
                </a:cubicBezTo>
                <a:cubicBezTo>
                  <a:pt x="176" y="207"/>
                  <a:pt x="176" y="207"/>
                  <a:pt x="176" y="207"/>
                </a:cubicBezTo>
                <a:cubicBezTo>
                  <a:pt x="166" y="213"/>
                  <a:pt x="160" y="223"/>
                  <a:pt x="160" y="234"/>
                </a:cubicBezTo>
                <a:cubicBezTo>
                  <a:pt x="160" y="244"/>
                  <a:pt x="164" y="254"/>
                  <a:pt x="170" y="260"/>
                </a:cubicBezTo>
                <a:cubicBezTo>
                  <a:pt x="177" y="265"/>
                  <a:pt x="185" y="267"/>
                  <a:pt x="193" y="266"/>
                </a:cubicBezTo>
                <a:cubicBezTo>
                  <a:pt x="307" y="247"/>
                  <a:pt x="307" y="247"/>
                  <a:pt x="307" y="247"/>
                </a:cubicBezTo>
                <a:lnTo>
                  <a:pt x="349" y="319"/>
                </a:lnTo>
                <a:close/>
                <a:moveTo>
                  <a:pt x="341" y="202"/>
                </a:moveTo>
                <a:cubicBezTo>
                  <a:pt x="384" y="202"/>
                  <a:pt x="384" y="202"/>
                  <a:pt x="384" y="202"/>
                </a:cubicBezTo>
                <a:cubicBezTo>
                  <a:pt x="384" y="298"/>
                  <a:pt x="384" y="298"/>
                  <a:pt x="384" y="298"/>
                </a:cubicBezTo>
                <a:cubicBezTo>
                  <a:pt x="362" y="298"/>
                  <a:pt x="362" y="298"/>
                  <a:pt x="362" y="298"/>
                </a:cubicBezTo>
                <a:cubicBezTo>
                  <a:pt x="362" y="298"/>
                  <a:pt x="362" y="299"/>
                  <a:pt x="361" y="299"/>
                </a:cubicBezTo>
                <a:cubicBezTo>
                  <a:pt x="322" y="230"/>
                  <a:pt x="322" y="230"/>
                  <a:pt x="322" y="230"/>
                </a:cubicBezTo>
                <a:cubicBezTo>
                  <a:pt x="320" y="226"/>
                  <a:pt x="316" y="224"/>
                  <a:pt x="311" y="225"/>
                </a:cubicBezTo>
                <a:cubicBezTo>
                  <a:pt x="190" y="245"/>
                  <a:pt x="190" y="245"/>
                  <a:pt x="190" y="245"/>
                </a:cubicBezTo>
                <a:cubicBezTo>
                  <a:pt x="187" y="246"/>
                  <a:pt x="185" y="245"/>
                  <a:pt x="184" y="244"/>
                </a:cubicBezTo>
                <a:cubicBezTo>
                  <a:pt x="182" y="242"/>
                  <a:pt x="181" y="238"/>
                  <a:pt x="181" y="234"/>
                </a:cubicBezTo>
                <a:cubicBezTo>
                  <a:pt x="181" y="229"/>
                  <a:pt x="184" y="227"/>
                  <a:pt x="186" y="226"/>
                </a:cubicBezTo>
                <a:cubicBezTo>
                  <a:pt x="268" y="182"/>
                  <a:pt x="268" y="182"/>
                  <a:pt x="268" y="182"/>
                </a:cubicBezTo>
                <a:cubicBezTo>
                  <a:pt x="338" y="202"/>
                  <a:pt x="338" y="202"/>
                  <a:pt x="338" y="202"/>
                </a:cubicBezTo>
                <a:cubicBezTo>
                  <a:pt x="339" y="202"/>
                  <a:pt x="340" y="202"/>
                  <a:pt x="341" y="202"/>
                </a:cubicBezTo>
                <a:close/>
              </a:path>
            </a:pathLst>
          </a:custGeom>
          <a:solidFill>
            <a:srgbClr val="00B0F0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Group 349"/>
          <p:cNvGrpSpPr>
            <a:grpSpLocks noChangeAspect="1"/>
          </p:cNvGrpSpPr>
          <p:nvPr/>
        </p:nvGrpSpPr>
        <p:grpSpPr bwMode="auto">
          <a:xfrm>
            <a:off x="1396730" y="3713009"/>
            <a:ext cx="485512" cy="485512"/>
            <a:chOff x="5018" y="1229"/>
            <a:chExt cx="340" cy="340"/>
          </a:xfrm>
          <a:solidFill>
            <a:srgbClr val="ED6113"/>
          </a:solidFill>
        </p:grpSpPr>
        <p:sp>
          <p:nvSpPr>
            <p:cNvPr id="21" name="Freeform 350"/>
            <p:cNvSpPr>
              <a:spLocks noEditPoints="1"/>
            </p:cNvSpPr>
            <p:nvPr/>
          </p:nvSpPr>
          <p:spPr bwMode="auto">
            <a:xfrm>
              <a:off x="5103" y="1293"/>
              <a:ext cx="170" cy="212"/>
            </a:xfrm>
            <a:custGeom>
              <a:avLst/>
              <a:gdLst>
                <a:gd name="T0" fmla="*/ 160 w 256"/>
                <a:gd name="T1" fmla="*/ 85 h 320"/>
                <a:gd name="T2" fmla="*/ 10 w 256"/>
                <a:gd name="T3" fmla="*/ 85 h 320"/>
                <a:gd name="T4" fmla="*/ 0 w 256"/>
                <a:gd name="T5" fmla="*/ 96 h 320"/>
                <a:gd name="T6" fmla="*/ 0 w 256"/>
                <a:gd name="T7" fmla="*/ 309 h 320"/>
                <a:gd name="T8" fmla="*/ 10 w 256"/>
                <a:gd name="T9" fmla="*/ 320 h 320"/>
                <a:gd name="T10" fmla="*/ 160 w 256"/>
                <a:gd name="T11" fmla="*/ 320 h 320"/>
                <a:gd name="T12" fmla="*/ 170 w 256"/>
                <a:gd name="T13" fmla="*/ 309 h 320"/>
                <a:gd name="T14" fmla="*/ 170 w 256"/>
                <a:gd name="T15" fmla="*/ 96 h 320"/>
                <a:gd name="T16" fmla="*/ 160 w 256"/>
                <a:gd name="T17" fmla="*/ 85 h 320"/>
                <a:gd name="T18" fmla="*/ 149 w 256"/>
                <a:gd name="T19" fmla="*/ 298 h 320"/>
                <a:gd name="T20" fmla="*/ 21 w 256"/>
                <a:gd name="T21" fmla="*/ 298 h 320"/>
                <a:gd name="T22" fmla="*/ 21 w 256"/>
                <a:gd name="T23" fmla="*/ 106 h 320"/>
                <a:gd name="T24" fmla="*/ 149 w 256"/>
                <a:gd name="T25" fmla="*/ 106 h 320"/>
                <a:gd name="T26" fmla="*/ 149 w 256"/>
                <a:gd name="T27" fmla="*/ 298 h 320"/>
                <a:gd name="T28" fmla="*/ 213 w 256"/>
                <a:gd name="T29" fmla="*/ 53 h 320"/>
                <a:gd name="T30" fmla="*/ 213 w 256"/>
                <a:gd name="T31" fmla="*/ 266 h 320"/>
                <a:gd name="T32" fmla="*/ 202 w 256"/>
                <a:gd name="T33" fmla="*/ 277 h 320"/>
                <a:gd name="T34" fmla="*/ 192 w 256"/>
                <a:gd name="T35" fmla="*/ 266 h 320"/>
                <a:gd name="T36" fmla="*/ 192 w 256"/>
                <a:gd name="T37" fmla="*/ 64 h 320"/>
                <a:gd name="T38" fmla="*/ 53 w 256"/>
                <a:gd name="T39" fmla="*/ 64 h 320"/>
                <a:gd name="T40" fmla="*/ 42 w 256"/>
                <a:gd name="T41" fmla="*/ 53 h 320"/>
                <a:gd name="T42" fmla="*/ 53 w 256"/>
                <a:gd name="T43" fmla="*/ 42 h 320"/>
                <a:gd name="T44" fmla="*/ 202 w 256"/>
                <a:gd name="T45" fmla="*/ 42 h 320"/>
                <a:gd name="T46" fmla="*/ 213 w 256"/>
                <a:gd name="T47" fmla="*/ 53 h 320"/>
                <a:gd name="T48" fmla="*/ 256 w 256"/>
                <a:gd name="T49" fmla="*/ 10 h 320"/>
                <a:gd name="T50" fmla="*/ 256 w 256"/>
                <a:gd name="T51" fmla="*/ 224 h 320"/>
                <a:gd name="T52" fmla="*/ 245 w 256"/>
                <a:gd name="T53" fmla="*/ 234 h 320"/>
                <a:gd name="T54" fmla="*/ 234 w 256"/>
                <a:gd name="T55" fmla="*/ 224 h 320"/>
                <a:gd name="T56" fmla="*/ 234 w 256"/>
                <a:gd name="T57" fmla="*/ 21 h 320"/>
                <a:gd name="T58" fmla="*/ 96 w 256"/>
                <a:gd name="T59" fmla="*/ 21 h 320"/>
                <a:gd name="T60" fmla="*/ 85 w 256"/>
                <a:gd name="T61" fmla="*/ 10 h 320"/>
                <a:gd name="T62" fmla="*/ 96 w 256"/>
                <a:gd name="T63" fmla="*/ 0 h 320"/>
                <a:gd name="T64" fmla="*/ 245 w 256"/>
                <a:gd name="T65" fmla="*/ 0 h 320"/>
                <a:gd name="T66" fmla="*/ 256 w 256"/>
                <a:gd name="T67" fmla="*/ 10 h 320"/>
                <a:gd name="T68" fmla="*/ 32 w 256"/>
                <a:gd name="T69" fmla="*/ 266 h 320"/>
                <a:gd name="T70" fmla="*/ 42 w 256"/>
                <a:gd name="T71" fmla="*/ 256 h 320"/>
                <a:gd name="T72" fmla="*/ 128 w 256"/>
                <a:gd name="T73" fmla="*/ 256 h 320"/>
                <a:gd name="T74" fmla="*/ 138 w 256"/>
                <a:gd name="T75" fmla="*/ 266 h 320"/>
                <a:gd name="T76" fmla="*/ 128 w 256"/>
                <a:gd name="T77" fmla="*/ 277 h 320"/>
                <a:gd name="T78" fmla="*/ 42 w 256"/>
                <a:gd name="T79" fmla="*/ 277 h 320"/>
                <a:gd name="T80" fmla="*/ 32 w 256"/>
                <a:gd name="T81" fmla="*/ 266 h 320"/>
                <a:gd name="T82" fmla="*/ 32 w 256"/>
                <a:gd name="T83" fmla="*/ 224 h 320"/>
                <a:gd name="T84" fmla="*/ 42 w 256"/>
                <a:gd name="T85" fmla="*/ 213 h 320"/>
                <a:gd name="T86" fmla="*/ 128 w 256"/>
                <a:gd name="T87" fmla="*/ 213 h 320"/>
                <a:gd name="T88" fmla="*/ 138 w 256"/>
                <a:gd name="T89" fmla="*/ 224 h 320"/>
                <a:gd name="T90" fmla="*/ 128 w 256"/>
                <a:gd name="T91" fmla="*/ 234 h 320"/>
                <a:gd name="T92" fmla="*/ 42 w 256"/>
                <a:gd name="T93" fmla="*/ 234 h 320"/>
                <a:gd name="T94" fmla="*/ 32 w 256"/>
                <a:gd name="T95" fmla="*/ 224 h 320"/>
                <a:gd name="T96" fmla="*/ 32 w 256"/>
                <a:gd name="T97" fmla="*/ 181 h 320"/>
                <a:gd name="T98" fmla="*/ 42 w 256"/>
                <a:gd name="T99" fmla="*/ 170 h 320"/>
                <a:gd name="T100" fmla="*/ 128 w 256"/>
                <a:gd name="T101" fmla="*/ 170 h 320"/>
                <a:gd name="T102" fmla="*/ 138 w 256"/>
                <a:gd name="T103" fmla="*/ 181 h 320"/>
                <a:gd name="T104" fmla="*/ 128 w 256"/>
                <a:gd name="T105" fmla="*/ 192 h 320"/>
                <a:gd name="T106" fmla="*/ 42 w 256"/>
                <a:gd name="T107" fmla="*/ 192 h 320"/>
                <a:gd name="T108" fmla="*/ 32 w 256"/>
                <a:gd name="T109" fmla="*/ 181 h 320"/>
                <a:gd name="T110" fmla="*/ 32 w 256"/>
                <a:gd name="T111" fmla="*/ 138 h 320"/>
                <a:gd name="T112" fmla="*/ 42 w 256"/>
                <a:gd name="T113" fmla="*/ 128 h 320"/>
                <a:gd name="T114" fmla="*/ 128 w 256"/>
                <a:gd name="T115" fmla="*/ 128 h 320"/>
                <a:gd name="T116" fmla="*/ 138 w 256"/>
                <a:gd name="T117" fmla="*/ 138 h 320"/>
                <a:gd name="T118" fmla="*/ 128 w 256"/>
                <a:gd name="T119" fmla="*/ 149 h 320"/>
                <a:gd name="T120" fmla="*/ 42 w 256"/>
                <a:gd name="T121" fmla="*/ 149 h 320"/>
                <a:gd name="T122" fmla="*/ 32 w 256"/>
                <a:gd name="T123" fmla="*/ 138 h 3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56" h="320">
                  <a:moveTo>
                    <a:pt x="160" y="85"/>
                  </a:moveTo>
                  <a:cubicBezTo>
                    <a:pt x="10" y="85"/>
                    <a:pt x="10" y="85"/>
                    <a:pt x="10" y="85"/>
                  </a:cubicBezTo>
                  <a:cubicBezTo>
                    <a:pt x="4" y="85"/>
                    <a:pt x="0" y="90"/>
                    <a:pt x="0" y="96"/>
                  </a:cubicBezTo>
                  <a:cubicBezTo>
                    <a:pt x="0" y="309"/>
                    <a:pt x="0" y="309"/>
                    <a:pt x="0" y="309"/>
                  </a:cubicBezTo>
                  <a:cubicBezTo>
                    <a:pt x="0" y="315"/>
                    <a:pt x="4" y="320"/>
                    <a:pt x="10" y="320"/>
                  </a:cubicBezTo>
                  <a:cubicBezTo>
                    <a:pt x="160" y="320"/>
                    <a:pt x="160" y="320"/>
                    <a:pt x="160" y="320"/>
                  </a:cubicBezTo>
                  <a:cubicBezTo>
                    <a:pt x="166" y="320"/>
                    <a:pt x="170" y="315"/>
                    <a:pt x="170" y="309"/>
                  </a:cubicBezTo>
                  <a:cubicBezTo>
                    <a:pt x="170" y="96"/>
                    <a:pt x="170" y="96"/>
                    <a:pt x="170" y="96"/>
                  </a:cubicBezTo>
                  <a:cubicBezTo>
                    <a:pt x="170" y="90"/>
                    <a:pt x="166" y="85"/>
                    <a:pt x="160" y="85"/>
                  </a:cubicBezTo>
                  <a:close/>
                  <a:moveTo>
                    <a:pt x="149" y="298"/>
                  </a:moveTo>
                  <a:cubicBezTo>
                    <a:pt x="21" y="298"/>
                    <a:pt x="21" y="298"/>
                    <a:pt x="21" y="298"/>
                  </a:cubicBezTo>
                  <a:cubicBezTo>
                    <a:pt x="21" y="106"/>
                    <a:pt x="21" y="106"/>
                    <a:pt x="21" y="106"/>
                  </a:cubicBezTo>
                  <a:cubicBezTo>
                    <a:pt x="149" y="106"/>
                    <a:pt x="149" y="106"/>
                    <a:pt x="149" y="106"/>
                  </a:cubicBezTo>
                  <a:lnTo>
                    <a:pt x="149" y="298"/>
                  </a:lnTo>
                  <a:close/>
                  <a:moveTo>
                    <a:pt x="213" y="53"/>
                  </a:moveTo>
                  <a:cubicBezTo>
                    <a:pt x="213" y="266"/>
                    <a:pt x="213" y="266"/>
                    <a:pt x="213" y="266"/>
                  </a:cubicBezTo>
                  <a:cubicBezTo>
                    <a:pt x="213" y="272"/>
                    <a:pt x="208" y="277"/>
                    <a:pt x="202" y="277"/>
                  </a:cubicBezTo>
                  <a:cubicBezTo>
                    <a:pt x="196" y="277"/>
                    <a:pt x="192" y="272"/>
                    <a:pt x="192" y="266"/>
                  </a:cubicBezTo>
                  <a:cubicBezTo>
                    <a:pt x="192" y="64"/>
                    <a:pt x="192" y="64"/>
                    <a:pt x="192" y="64"/>
                  </a:cubicBezTo>
                  <a:cubicBezTo>
                    <a:pt x="53" y="64"/>
                    <a:pt x="53" y="64"/>
                    <a:pt x="53" y="64"/>
                  </a:cubicBezTo>
                  <a:cubicBezTo>
                    <a:pt x="47" y="64"/>
                    <a:pt x="42" y="59"/>
                    <a:pt x="42" y="53"/>
                  </a:cubicBezTo>
                  <a:cubicBezTo>
                    <a:pt x="42" y="47"/>
                    <a:pt x="47" y="42"/>
                    <a:pt x="53" y="42"/>
                  </a:cubicBezTo>
                  <a:cubicBezTo>
                    <a:pt x="202" y="42"/>
                    <a:pt x="202" y="42"/>
                    <a:pt x="202" y="42"/>
                  </a:cubicBezTo>
                  <a:cubicBezTo>
                    <a:pt x="208" y="42"/>
                    <a:pt x="213" y="47"/>
                    <a:pt x="213" y="53"/>
                  </a:cubicBezTo>
                  <a:close/>
                  <a:moveTo>
                    <a:pt x="256" y="10"/>
                  </a:moveTo>
                  <a:cubicBezTo>
                    <a:pt x="256" y="224"/>
                    <a:pt x="256" y="224"/>
                    <a:pt x="256" y="224"/>
                  </a:cubicBezTo>
                  <a:cubicBezTo>
                    <a:pt x="256" y="230"/>
                    <a:pt x="251" y="234"/>
                    <a:pt x="245" y="234"/>
                  </a:cubicBezTo>
                  <a:cubicBezTo>
                    <a:pt x="239" y="234"/>
                    <a:pt x="234" y="230"/>
                    <a:pt x="234" y="224"/>
                  </a:cubicBezTo>
                  <a:cubicBezTo>
                    <a:pt x="234" y="21"/>
                    <a:pt x="234" y="21"/>
                    <a:pt x="234" y="21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0" y="21"/>
                    <a:pt x="85" y="16"/>
                    <a:pt x="85" y="10"/>
                  </a:cubicBezTo>
                  <a:cubicBezTo>
                    <a:pt x="85" y="4"/>
                    <a:pt x="90" y="0"/>
                    <a:pt x="96" y="0"/>
                  </a:cubicBezTo>
                  <a:cubicBezTo>
                    <a:pt x="245" y="0"/>
                    <a:pt x="245" y="0"/>
                    <a:pt x="245" y="0"/>
                  </a:cubicBezTo>
                  <a:cubicBezTo>
                    <a:pt x="251" y="0"/>
                    <a:pt x="256" y="4"/>
                    <a:pt x="256" y="10"/>
                  </a:cubicBezTo>
                  <a:close/>
                  <a:moveTo>
                    <a:pt x="32" y="266"/>
                  </a:moveTo>
                  <a:cubicBezTo>
                    <a:pt x="32" y="260"/>
                    <a:pt x="36" y="256"/>
                    <a:pt x="42" y="256"/>
                  </a:cubicBezTo>
                  <a:cubicBezTo>
                    <a:pt x="128" y="256"/>
                    <a:pt x="128" y="256"/>
                    <a:pt x="128" y="256"/>
                  </a:cubicBezTo>
                  <a:cubicBezTo>
                    <a:pt x="134" y="256"/>
                    <a:pt x="138" y="260"/>
                    <a:pt x="138" y="266"/>
                  </a:cubicBezTo>
                  <a:cubicBezTo>
                    <a:pt x="138" y="272"/>
                    <a:pt x="134" y="277"/>
                    <a:pt x="128" y="277"/>
                  </a:cubicBezTo>
                  <a:cubicBezTo>
                    <a:pt x="42" y="277"/>
                    <a:pt x="42" y="277"/>
                    <a:pt x="42" y="277"/>
                  </a:cubicBezTo>
                  <a:cubicBezTo>
                    <a:pt x="36" y="277"/>
                    <a:pt x="32" y="272"/>
                    <a:pt x="32" y="266"/>
                  </a:cubicBezTo>
                  <a:close/>
                  <a:moveTo>
                    <a:pt x="32" y="224"/>
                  </a:moveTo>
                  <a:cubicBezTo>
                    <a:pt x="32" y="218"/>
                    <a:pt x="36" y="213"/>
                    <a:pt x="42" y="213"/>
                  </a:cubicBezTo>
                  <a:cubicBezTo>
                    <a:pt x="128" y="213"/>
                    <a:pt x="128" y="213"/>
                    <a:pt x="128" y="213"/>
                  </a:cubicBezTo>
                  <a:cubicBezTo>
                    <a:pt x="134" y="213"/>
                    <a:pt x="138" y="218"/>
                    <a:pt x="138" y="224"/>
                  </a:cubicBezTo>
                  <a:cubicBezTo>
                    <a:pt x="138" y="230"/>
                    <a:pt x="134" y="234"/>
                    <a:pt x="128" y="234"/>
                  </a:cubicBezTo>
                  <a:cubicBezTo>
                    <a:pt x="42" y="234"/>
                    <a:pt x="42" y="234"/>
                    <a:pt x="42" y="234"/>
                  </a:cubicBezTo>
                  <a:cubicBezTo>
                    <a:pt x="36" y="234"/>
                    <a:pt x="32" y="230"/>
                    <a:pt x="32" y="224"/>
                  </a:cubicBezTo>
                  <a:close/>
                  <a:moveTo>
                    <a:pt x="32" y="181"/>
                  </a:moveTo>
                  <a:cubicBezTo>
                    <a:pt x="32" y="175"/>
                    <a:pt x="36" y="170"/>
                    <a:pt x="42" y="170"/>
                  </a:cubicBezTo>
                  <a:cubicBezTo>
                    <a:pt x="128" y="170"/>
                    <a:pt x="128" y="170"/>
                    <a:pt x="128" y="170"/>
                  </a:cubicBezTo>
                  <a:cubicBezTo>
                    <a:pt x="134" y="170"/>
                    <a:pt x="138" y="175"/>
                    <a:pt x="138" y="181"/>
                  </a:cubicBezTo>
                  <a:cubicBezTo>
                    <a:pt x="138" y="187"/>
                    <a:pt x="134" y="192"/>
                    <a:pt x="128" y="192"/>
                  </a:cubicBezTo>
                  <a:cubicBezTo>
                    <a:pt x="42" y="192"/>
                    <a:pt x="42" y="192"/>
                    <a:pt x="42" y="192"/>
                  </a:cubicBezTo>
                  <a:cubicBezTo>
                    <a:pt x="36" y="192"/>
                    <a:pt x="32" y="187"/>
                    <a:pt x="32" y="181"/>
                  </a:cubicBezTo>
                  <a:close/>
                  <a:moveTo>
                    <a:pt x="32" y="138"/>
                  </a:moveTo>
                  <a:cubicBezTo>
                    <a:pt x="32" y="132"/>
                    <a:pt x="36" y="128"/>
                    <a:pt x="42" y="128"/>
                  </a:cubicBezTo>
                  <a:cubicBezTo>
                    <a:pt x="128" y="128"/>
                    <a:pt x="128" y="128"/>
                    <a:pt x="128" y="128"/>
                  </a:cubicBezTo>
                  <a:cubicBezTo>
                    <a:pt x="134" y="128"/>
                    <a:pt x="138" y="132"/>
                    <a:pt x="138" y="138"/>
                  </a:cubicBezTo>
                  <a:cubicBezTo>
                    <a:pt x="138" y="144"/>
                    <a:pt x="134" y="149"/>
                    <a:pt x="128" y="149"/>
                  </a:cubicBezTo>
                  <a:cubicBezTo>
                    <a:pt x="42" y="149"/>
                    <a:pt x="42" y="149"/>
                    <a:pt x="42" y="149"/>
                  </a:cubicBezTo>
                  <a:cubicBezTo>
                    <a:pt x="36" y="149"/>
                    <a:pt x="32" y="144"/>
                    <a:pt x="32" y="138"/>
                  </a:cubicBezTo>
                  <a:close/>
                </a:path>
              </a:pathLst>
            </a:custGeom>
            <a:grpFill/>
            <a:ln w="3175">
              <a:solidFill>
                <a:srgbClr val="ED6113"/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Freeform 351"/>
            <p:cNvSpPr>
              <a:spLocks noEditPoints="1"/>
            </p:cNvSpPr>
            <p:nvPr/>
          </p:nvSpPr>
          <p:spPr bwMode="auto">
            <a:xfrm>
              <a:off x="5018" y="1229"/>
              <a:ext cx="340" cy="340"/>
            </a:xfrm>
            <a:custGeom>
              <a:avLst/>
              <a:gdLst>
                <a:gd name="T0" fmla="*/ 256 w 512"/>
                <a:gd name="T1" fmla="*/ 21 h 512"/>
                <a:gd name="T2" fmla="*/ 490 w 512"/>
                <a:gd name="T3" fmla="*/ 256 h 512"/>
                <a:gd name="T4" fmla="*/ 256 w 512"/>
                <a:gd name="T5" fmla="*/ 490 h 512"/>
                <a:gd name="T6" fmla="*/ 21 w 512"/>
                <a:gd name="T7" fmla="*/ 256 h 512"/>
                <a:gd name="T8" fmla="*/ 256 w 512"/>
                <a:gd name="T9" fmla="*/ 21 h 512"/>
                <a:gd name="T10" fmla="*/ 256 w 512"/>
                <a:gd name="T11" fmla="*/ 0 h 512"/>
                <a:gd name="T12" fmla="*/ 0 w 512"/>
                <a:gd name="T13" fmla="*/ 256 h 512"/>
                <a:gd name="T14" fmla="*/ 256 w 512"/>
                <a:gd name="T15" fmla="*/ 512 h 512"/>
                <a:gd name="T16" fmla="*/ 512 w 512"/>
                <a:gd name="T17" fmla="*/ 256 h 512"/>
                <a:gd name="T18" fmla="*/ 256 w 512"/>
                <a:gd name="T1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2" h="512">
                  <a:moveTo>
                    <a:pt x="256" y="21"/>
                  </a:moveTo>
                  <a:cubicBezTo>
                    <a:pt x="385" y="21"/>
                    <a:pt x="490" y="126"/>
                    <a:pt x="490" y="256"/>
                  </a:cubicBezTo>
                  <a:cubicBezTo>
                    <a:pt x="490" y="385"/>
                    <a:pt x="385" y="490"/>
                    <a:pt x="256" y="490"/>
                  </a:cubicBezTo>
                  <a:cubicBezTo>
                    <a:pt x="126" y="490"/>
                    <a:pt x="21" y="385"/>
                    <a:pt x="21" y="256"/>
                  </a:cubicBezTo>
                  <a:cubicBezTo>
                    <a:pt x="21" y="126"/>
                    <a:pt x="126" y="21"/>
                    <a:pt x="256" y="21"/>
                  </a:cubicBezTo>
                  <a:moveTo>
                    <a:pt x="256" y="0"/>
                  </a:moveTo>
                  <a:cubicBezTo>
                    <a:pt x="114" y="0"/>
                    <a:pt x="0" y="114"/>
                    <a:pt x="0" y="256"/>
                  </a:cubicBezTo>
                  <a:cubicBezTo>
                    <a:pt x="0" y="397"/>
                    <a:pt x="114" y="512"/>
                    <a:pt x="256" y="512"/>
                  </a:cubicBezTo>
                  <a:cubicBezTo>
                    <a:pt x="397" y="512"/>
                    <a:pt x="512" y="397"/>
                    <a:pt x="512" y="256"/>
                  </a:cubicBezTo>
                  <a:cubicBezTo>
                    <a:pt x="512" y="114"/>
                    <a:pt x="397" y="0"/>
                    <a:pt x="256" y="0"/>
                  </a:cubicBezTo>
                  <a:close/>
                </a:path>
              </a:pathLst>
            </a:custGeom>
            <a:grpFill/>
            <a:ln w="3175">
              <a:solidFill>
                <a:srgbClr val="ED6113"/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3"/>
          <a:srcRect l="12916" t="17846" r="8102" b="2816"/>
          <a:stretch/>
        </p:blipFill>
        <p:spPr>
          <a:xfrm>
            <a:off x="1329029" y="2344239"/>
            <a:ext cx="569098" cy="602575"/>
          </a:xfrm>
          <a:prstGeom prst="rect">
            <a:avLst/>
          </a:prstGeom>
        </p:spPr>
      </p:pic>
      <p:grpSp>
        <p:nvGrpSpPr>
          <p:cNvPr id="24" name="Group 902"/>
          <p:cNvGrpSpPr>
            <a:grpSpLocks noChangeAspect="1"/>
          </p:cNvGrpSpPr>
          <p:nvPr/>
        </p:nvGrpSpPr>
        <p:grpSpPr bwMode="auto">
          <a:xfrm>
            <a:off x="1396716" y="5822473"/>
            <a:ext cx="415372" cy="415374"/>
            <a:chOff x="4880" y="3759"/>
            <a:chExt cx="340" cy="340"/>
          </a:xfrm>
          <a:solidFill>
            <a:srgbClr val="00B050"/>
          </a:solidFill>
        </p:grpSpPr>
        <p:sp>
          <p:nvSpPr>
            <p:cNvPr id="25" name="Freeform 903"/>
            <p:cNvSpPr>
              <a:spLocks noEditPoints="1"/>
            </p:cNvSpPr>
            <p:nvPr/>
          </p:nvSpPr>
          <p:spPr bwMode="auto">
            <a:xfrm>
              <a:off x="4880" y="3759"/>
              <a:ext cx="340" cy="340"/>
            </a:xfrm>
            <a:custGeom>
              <a:avLst/>
              <a:gdLst>
                <a:gd name="T0" fmla="*/ 256 w 512"/>
                <a:gd name="T1" fmla="*/ 21 h 512"/>
                <a:gd name="T2" fmla="*/ 490 w 512"/>
                <a:gd name="T3" fmla="*/ 256 h 512"/>
                <a:gd name="T4" fmla="*/ 256 w 512"/>
                <a:gd name="T5" fmla="*/ 490 h 512"/>
                <a:gd name="T6" fmla="*/ 21 w 512"/>
                <a:gd name="T7" fmla="*/ 256 h 512"/>
                <a:gd name="T8" fmla="*/ 256 w 512"/>
                <a:gd name="T9" fmla="*/ 21 h 512"/>
                <a:gd name="T10" fmla="*/ 256 w 512"/>
                <a:gd name="T11" fmla="*/ 0 h 512"/>
                <a:gd name="T12" fmla="*/ 0 w 512"/>
                <a:gd name="T13" fmla="*/ 256 h 512"/>
                <a:gd name="T14" fmla="*/ 256 w 512"/>
                <a:gd name="T15" fmla="*/ 512 h 512"/>
                <a:gd name="T16" fmla="*/ 512 w 512"/>
                <a:gd name="T17" fmla="*/ 256 h 512"/>
                <a:gd name="T18" fmla="*/ 256 w 512"/>
                <a:gd name="T19" fmla="*/ 0 h 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2" h="512">
                  <a:moveTo>
                    <a:pt x="256" y="21"/>
                  </a:moveTo>
                  <a:cubicBezTo>
                    <a:pt x="385" y="21"/>
                    <a:pt x="490" y="126"/>
                    <a:pt x="490" y="256"/>
                  </a:cubicBezTo>
                  <a:cubicBezTo>
                    <a:pt x="490" y="385"/>
                    <a:pt x="385" y="490"/>
                    <a:pt x="256" y="490"/>
                  </a:cubicBezTo>
                  <a:cubicBezTo>
                    <a:pt x="126" y="490"/>
                    <a:pt x="21" y="385"/>
                    <a:pt x="21" y="256"/>
                  </a:cubicBezTo>
                  <a:cubicBezTo>
                    <a:pt x="21" y="126"/>
                    <a:pt x="126" y="21"/>
                    <a:pt x="256" y="21"/>
                  </a:cubicBezTo>
                  <a:moveTo>
                    <a:pt x="256" y="0"/>
                  </a:moveTo>
                  <a:cubicBezTo>
                    <a:pt x="114" y="0"/>
                    <a:pt x="0" y="114"/>
                    <a:pt x="0" y="256"/>
                  </a:cubicBezTo>
                  <a:cubicBezTo>
                    <a:pt x="0" y="397"/>
                    <a:pt x="114" y="512"/>
                    <a:pt x="256" y="512"/>
                  </a:cubicBezTo>
                  <a:cubicBezTo>
                    <a:pt x="397" y="512"/>
                    <a:pt x="512" y="397"/>
                    <a:pt x="512" y="256"/>
                  </a:cubicBezTo>
                  <a:cubicBezTo>
                    <a:pt x="512" y="114"/>
                    <a:pt x="397" y="0"/>
                    <a:pt x="256" y="0"/>
                  </a:cubicBezTo>
                  <a:close/>
                </a:path>
              </a:pathLst>
            </a:custGeom>
            <a:grpFill/>
            <a:ln w="6350">
              <a:solidFill>
                <a:schemeClr val="accent6"/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Freeform 904"/>
            <p:cNvSpPr>
              <a:spLocks noEditPoints="1"/>
            </p:cNvSpPr>
            <p:nvPr/>
          </p:nvSpPr>
          <p:spPr bwMode="auto">
            <a:xfrm>
              <a:off x="4958" y="3851"/>
              <a:ext cx="199" cy="163"/>
            </a:xfrm>
            <a:custGeom>
              <a:avLst/>
              <a:gdLst>
                <a:gd name="T0" fmla="*/ 296 w 300"/>
                <a:gd name="T1" fmla="*/ 25 h 246"/>
                <a:gd name="T2" fmla="*/ 281 w 300"/>
                <a:gd name="T3" fmla="*/ 24 h 246"/>
                <a:gd name="T4" fmla="*/ 245 w 300"/>
                <a:gd name="T5" fmla="*/ 55 h 246"/>
                <a:gd name="T6" fmla="*/ 245 w 300"/>
                <a:gd name="T7" fmla="*/ 11 h 246"/>
                <a:gd name="T8" fmla="*/ 235 w 300"/>
                <a:gd name="T9" fmla="*/ 0 h 246"/>
                <a:gd name="T10" fmla="*/ 11 w 300"/>
                <a:gd name="T11" fmla="*/ 0 h 246"/>
                <a:gd name="T12" fmla="*/ 0 w 300"/>
                <a:gd name="T13" fmla="*/ 11 h 246"/>
                <a:gd name="T14" fmla="*/ 0 w 300"/>
                <a:gd name="T15" fmla="*/ 235 h 246"/>
                <a:gd name="T16" fmla="*/ 11 w 300"/>
                <a:gd name="T17" fmla="*/ 246 h 246"/>
                <a:gd name="T18" fmla="*/ 235 w 300"/>
                <a:gd name="T19" fmla="*/ 246 h 246"/>
                <a:gd name="T20" fmla="*/ 245 w 300"/>
                <a:gd name="T21" fmla="*/ 235 h 246"/>
                <a:gd name="T22" fmla="*/ 245 w 300"/>
                <a:gd name="T23" fmla="*/ 84 h 246"/>
                <a:gd name="T24" fmla="*/ 295 w 300"/>
                <a:gd name="T25" fmla="*/ 40 h 246"/>
                <a:gd name="T26" fmla="*/ 296 w 300"/>
                <a:gd name="T27" fmla="*/ 25 h 246"/>
                <a:gd name="T28" fmla="*/ 224 w 300"/>
                <a:gd name="T29" fmla="*/ 224 h 246"/>
                <a:gd name="T30" fmla="*/ 21 w 300"/>
                <a:gd name="T31" fmla="*/ 224 h 246"/>
                <a:gd name="T32" fmla="*/ 21 w 300"/>
                <a:gd name="T33" fmla="*/ 22 h 246"/>
                <a:gd name="T34" fmla="*/ 224 w 300"/>
                <a:gd name="T35" fmla="*/ 22 h 246"/>
                <a:gd name="T36" fmla="*/ 224 w 300"/>
                <a:gd name="T37" fmla="*/ 74 h 246"/>
                <a:gd name="T38" fmla="*/ 119 w 300"/>
                <a:gd name="T39" fmla="*/ 166 h 246"/>
                <a:gd name="T40" fmla="*/ 72 w 300"/>
                <a:gd name="T41" fmla="*/ 111 h 246"/>
                <a:gd name="T42" fmla="*/ 57 w 300"/>
                <a:gd name="T43" fmla="*/ 109 h 246"/>
                <a:gd name="T44" fmla="*/ 56 w 300"/>
                <a:gd name="T45" fmla="*/ 125 h 246"/>
                <a:gd name="T46" fmla="*/ 109 w 300"/>
                <a:gd name="T47" fmla="*/ 189 h 246"/>
                <a:gd name="T48" fmla="*/ 109 w 300"/>
                <a:gd name="T49" fmla="*/ 189 h 246"/>
                <a:gd name="T50" fmla="*/ 117 w 300"/>
                <a:gd name="T51" fmla="*/ 192 h 246"/>
                <a:gd name="T52" fmla="*/ 124 w 300"/>
                <a:gd name="T53" fmla="*/ 190 h 246"/>
                <a:gd name="T54" fmla="*/ 224 w 300"/>
                <a:gd name="T55" fmla="*/ 103 h 246"/>
                <a:gd name="T56" fmla="*/ 224 w 300"/>
                <a:gd name="T57" fmla="*/ 224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00" h="246">
                  <a:moveTo>
                    <a:pt x="296" y="25"/>
                  </a:moveTo>
                  <a:cubicBezTo>
                    <a:pt x="292" y="21"/>
                    <a:pt x="285" y="20"/>
                    <a:pt x="281" y="24"/>
                  </a:cubicBezTo>
                  <a:cubicBezTo>
                    <a:pt x="245" y="55"/>
                    <a:pt x="245" y="55"/>
                    <a:pt x="245" y="55"/>
                  </a:cubicBezTo>
                  <a:cubicBezTo>
                    <a:pt x="245" y="11"/>
                    <a:pt x="245" y="11"/>
                    <a:pt x="245" y="11"/>
                  </a:cubicBezTo>
                  <a:cubicBezTo>
                    <a:pt x="245" y="5"/>
                    <a:pt x="241" y="0"/>
                    <a:pt x="235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235"/>
                    <a:pt x="0" y="235"/>
                    <a:pt x="0" y="235"/>
                  </a:cubicBezTo>
                  <a:cubicBezTo>
                    <a:pt x="0" y="241"/>
                    <a:pt x="5" y="246"/>
                    <a:pt x="11" y="246"/>
                  </a:cubicBezTo>
                  <a:cubicBezTo>
                    <a:pt x="235" y="246"/>
                    <a:pt x="235" y="246"/>
                    <a:pt x="235" y="246"/>
                  </a:cubicBezTo>
                  <a:cubicBezTo>
                    <a:pt x="241" y="246"/>
                    <a:pt x="245" y="241"/>
                    <a:pt x="245" y="235"/>
                  </a:cubicBezTo>
                  <a:cubicBezTo>
                    <a:pt x="245" y="84"/>
                    <a:pt x="245" y="84"/>
                    <a:pt x="245" y="84"/>
                  </a:cubicBezTo>
                  <a:cubicBezTo>
                    <a:pt x="295" y="40"/>
                    <a:pt x="295" y="40"/>
                    <a:pt x="295" y="40"/>
                  </a:cubicBezTo>
                  <a:cubicBezTo>
                    <a:pt x="299" y="36"/>
                    <a:pt x="300" y="30"/>
                    <a:pt x="296" y="25"/>
                  </a:cubicBezTo>
                  <a:close/>
                  <a:moveTo>
                    <a:pt x="224" y="224"/>
                  </a:moveTo>
                  <a:cubicBezTo>
                    <a:pt x="21" y="224"/>
                    <a:pt x="21" y="224"/>
                    <a:pt x="21" y="224"/>
                  </a:cubicBezTo>
                  <a:cubicBezTo>
                    <a:pt x="21" y="22"/>
                    <a:pt x="21" y="22"/>
                    <a:pt x="21" y="22"/>
                  </a:cubicBezTo>
                  <a:cubicBezTo>
                    <a:pt x="224" y="22"/>
                    <a:pt x="224" y="22"/>
                    <a:pt x="224" y="22"/>
                  </a:cubicBezTo>
                  <a:cubicBezTo>
                    <a:pt x="224" y="74"/>
                    <a:pt x="224" y="74"/>
                    <a:pt x="224" y="74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72" y="111"/>
                    <a:pt x="72" y="111"/>
                    <a:pt x="72" y="111"/>
                  </a:cubicBezTo>
                  <a:cubicBezTo>
                    <a:pt x="68" y="106"/>
                    <a:pt x="62" y="106"/>
                    <a:pt x="57" y="109"/>
                  </a:cubicBezTo>
                  <a:cubicBezTo>
                    <a:pt x="53" y="113"/>
                    <a:pt x="52" y="120"/>
                    <a:pt x="56" y="125"/>
                  </a:cubicBezTo>
                  <a:cubicBezTo>
                    <a:pt x="109" y="189"/>
                    <a:pt x="109" y="189"/>
                    <a:pt x="109" y="189"/>
                  </a:cubicBezTo>
                  <a:cubicBezTo>
                    <a:pt x="109" y="189"/>
                    <a:pt x="109" y="189"/>
                    <a:pt x="109" y="189"/>
                  </a:cubicBezTo>
                  <a:cubicBezTo>
                    <a:pt x="111" y="191"/>
                    <a:pt x="114" y="192"/>
                    <a:pt x="117" y="192"/>
                  </a:cubicBezTo>
                  <a:cubicBezTo>
                    <a:pt x="120" y="192"/>
                    <a:pt x="122" y="191"/>
                    <a:pt x="124" y="190"/>
                  </a:cubicBezTo>
                  <a:cubicBezTo>
                    <a:pt x="224" y="103"/>
                    <a:pt x="224" y="103"/>
                    <a:pt x="224" y="103"/>
                  </a:cubicBezTo>
                  <a:lnTo>
                    <a:pt x="224" y="224"/>
                  </a:lnTo>
                  <a:close/>
                </a:path>
              </a:pathLst>
            </a:custGeom>
            <a:grpFill/>
            <a:ln w="6350">
              <a:solidFill>
                <a:schemeClr val="accent6"/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247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987300F4-61E7-4139-8E78-9D73A9EE9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138" y="489054"/>
            <a:ext cx="7062982" cy="9384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does UNPP fit in with other eTools modules?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9" r="2760"/>
          <a:stretch/>
        </p:blipFill>
        <p:spPr>
          <a:xfrm>
            <a:off x="8867955" y="45778"/>
            <a:ext cx="3258325" cy="862643"/>
          </a:xfrm>
          <a:prstGeom prst="rect">
            <a:avLst/>
          </a:prstGeom>
        </p:spPr>
      </p:pic>
      <p:sp>
        <p:nvSpPr>
          <p:cNvPr id="7" name="AutoShape 12"/>
          <p:cNvSpPr>
            <a:spLocks noChangeArrowheads="1"/>
          </p:cNvSpPr>
          <p:nvPr/>
        </p:nvSpPr>
        <p:spPr bwMode="gray">
          <a:xfrm>
            <a:off x="2015241" y="2759635"/>
            <a:ext cx="1997959" cy="829535"/>
          </a:xfrm>
          <a:prstGeom prst="chevron">
            <a:avLst>
              <a:gd name="adj" fmla="val 32374"/>
            </a:avLst>
          </a:prstGeom>
          <a:solidFill>
            <a:srgbClr val="002060"/>
          </a:solidFill>
          <a:ln w="76200" cap="rnd" algn="ctr">
            <a:solidFill>
              <a:srgbClr val="FFFF00"/>
            </a:solidFill>
            <a:miter lim="800000"/>
            <a:headEnd/>
            <a:tailEnd/>
          </a:ln>
        </p:spPr>
        <p:txBody>
          <a:bodyPr wrap="square" lIns="88900" tIns="88900" rIns="88900" bIns="88900" anchor="ctr"/>
          <a:lstStyle/>
          <a:p>
            <a:pPr eaLnBrk="1" hangingPunct="1">
              <a:lnSpc>
                <a:spcPct val="11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Identification of CSO partner</a:t>
            </a:r>
          </a:p>
        </p:txBody>
      </p:sp>
      <p:sp>
        <p:nvSpPr>
          <p:cNvPr id="9" name="AutoShape 13"/>
          <p:cNvSpPr>
            <a:spLocks noChangeArrowheads="1"/>
          </p:cNvSpPr>
          <p:nvPr/>
        </p:nvSpPr>
        <p:spPr bwMode="gray">
          <a:xfrm>
            <a:off x="3850640" y="2759635"/>
            <a:ext cx="4166880" cy="829535"/>
          </a:xfrm>
          <a:prstGeom prst="chevron">
            <a:avLst>
              <a:gd name="adj" fmla="val 32374"/>
            </a:avLst>
          </a:prstGeom>
          <a:solidFill>
            <a:srgbClr val="002060"/>
          </a:solidFill>
          <a:ln w="12700" cap="rnd" algn="ctr">
            <a:noFill/>
            <a:miter lim="800000"/>
            <a:headEnd/>
            <a:tailEnd/>
          </a:ln>
        </p:spPr>
        <p:txBody>
          <a:bodyPr wrap="square" lIns="88900" tIns="88900" rIns="88900" bIns="88900" anchor="ctr"/>
          <a:lstStyle/>
          <a:p>
            <a:pPr algn="ctr" eaLnBrk="1" hangingPunct="1">
              <a:lnSpc>
                <a:spcPct val="11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 and formalization of working relationship</a:t>
            </a:r>
          </a:p>
        </p:txBody>
      </p:sp>
      <p:sp>
        <p:nvSpPr>
          <p:cNvPr id="11" name="AutoShape 14"/>
          <p:cNvSpPr>
            <a:spLocks noChangeArrowheads="1"/>
          </p:cNvSpPr>
          <p:nvPr/>
        </p:nvSpPr>
        <p:spPr bwMode="gray">
          <a:xfrm>
            <a:off x="7833523" y="2759635"/>
            <a:ext cx="2366359" cy="829535"/>
          </a:xfrm>
          <a:prstGeom prst="chevron">
            <a:avLst>
              <a:gd name="adj" fmla="val 32374"/>
            </a:avLst>
          </a:prstGeom>
          <a:solidFill>
            <a:srgbClr val="002060"/>
          </a:solidFill>
          <a:ln w="12700" cap="rnd" algn="ctr">
            <a:noFill/>
            <a:miter lim="800000"/>
            <a:headEnd/>
            <a:tailEnd/>
          </a:ln>
        </p:spPr>
        <p:txBody>
          <a:bodyPr wrap="square" lIns="88900" tIns="88900" rIns="88900" bIns="88900" anchor="ctr"/>
          <a:lstStyle/>
          <a:p>
            <a:pPr eaLnBrk="1" hangingPunct="1">
              <a:lnSpc>
                <a:spcPct val="11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Implementation, monitoring and reporting</a:t>
            </a:r>
          </a:p>
        </p:txBody>
      </p:sp>
      <p:sp>
        <p:nvSpPr>
          <p:cNvPr id="12" name="AutoShape 15"/>
          <p:cNvSpPr>
            <a:spLocks noChangeArrowheads="1"/>
          </p:cNvSpPr>
          <p:nvPr/>
        </p:nvSpPr>
        <p:spPr bwMode="gray">
          <a:xfrm>
            <a:off x="10017814" y="2759635"/>
            <a:ext cx="2108466" cy="829535"/>
          </a:xfrm>
          <a:prstGeom prst="chevron">
            <a:avLst>
              <a:gd name="adj" fmla="val 32560"/>
            </a:avLst>
          </a:prstGeom>
          <a:solidFill>
            <a:srgbClr val="002060"/>
          </a:solidFill>
          <a:ln w="12700" cap="rnd" algn="ctr">
            <a:noFill/>
            <a:miter lim="800000"/>
            <a:headEnd/>
            <a:tailEnd/>
          </a:ln>
        </p:spPr>
        <p:txBody>
          <a:bodyPr wrap="square" lIns="88900" tIns="88900" rIns="88900" bIns="88900" anchor="ctr"/>
          <a:lstStyle/>
          <a:p>
            <a:pPr eaLnBrk="1" hangingPunct="1">
              <a:lnSpc>
                <a:spcPct val="110000"/>
              </a:lnSpc>
              <a:spcBef>
                <a:spcPct val="2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Conclusion, suspension or termination</a:t>
            </a:r>
          </a:p>
        </p:txBody>
      </p:sp>
      <p:sp>
        <p:nvSpPr>
          <p:cNvPr id="17" name="AutoShape 6"/>
          <p:cNvSpPr>
            <a:spLocks noChangeArrowheads="1"/>
          </p:cNvSpPr>
          <p:nvPr/>
        </p:nvSpPr>
        <p:spPr bwMode="auto">
          <a:xfrm>
            <a:off x="193040" y="2637715"/>
            <a:ext cx="1819915" cy="1074106"/>
          </a:xfrm>
          <a:prstGeom prst="rect">
            <a:avLst/>
          </a:prstGeom>
          <a:solidFill>
            <a:schemeClr val="accent3"/>
          </a:solidFill>
          <a:ln w="12700" cap="sq" algn="ctr">
            <a:noFill/>
            <a:round/>
            <a:headEnd type="none" w="sm" len="sm"/>
            <a:tailEnd type="none" w="sm" len="sm"/>
          </a:ln>
        </p:spPr>
        <p:txBody>
          <a:bodyPr wrap="square" lIns="36000" tIns="36000" rIns="36000" bIns="36000" anchor="t">
            <a:noAutofit/>
          </a:bodyPr>
          <a:lstStyle/>
          <a:p>
            <a:pPr algn="r">
              <a:defRPr/>
            </a:pP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rPr>
              <a:t>                  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rPr>
              <a:t>Partnership</a:t>
            </a:r>
          </a:p>
          <a:p>
            <a:pPr>
              <a:defRPr/>
            </a:pP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rPr>
              <a:t>       Lifecycle</a:t>
            </a:r>
          </a:p>
        </p:txBody>
      </p:sp>
      <p:sp>
        <p:nvSpPr>
          <p:cNvPr id="18" name="Freeform 338"/>
          <p:cNvSpPr>
            <a:spLocks noChangeAspect="1" noEditPoints="1"/>
          </p:cNvSpPr>
          <p:nvPr/>
        </p:nvSpPr>
        <p:spPr bwMode="auto">
          <a:xfrm>
            <a:off x="222424" y="2969333"/>
            <a:ext cx="447167" cy="445233"/>
          </a:xfrm>
          <a:custGeom>
            <a:avLst/>
            <a:gdLst>
              <a:gd name="T0" fmla="*/ 256 w 512"/>
              <a:gd name="T1" fmla="*/ 0 h 512"/>
              <a:gd name="T2" fmla="*/ 0 w 512"/>
              <a:gd name="T3" fmla="*/ 256 h 512"/>
              <a:gd name="T4" fmla="*/ 256 w 512"/>
              <a:gd name="T5" fmla="*/ 512 h 512"/>
              <a:gd name="T6" fmla="*/ 512 w 512"/>
              <a:gd name="T7" fmla="*/ 256 h 512"/>
              <a:gd name="T8" fmla="*/ 256 w 512"/>
              <a:gd name="T9" fmla="*/ 0 h 512"/>
              <a:gd name="T10" fmla="*/ 352 w 512"/>
              <a:gd name="T11" fmla="*/ 384 h 512"/>
              <a:gd name="T12" fmla="*/ 341 w 512"/>
              <a:gd name="T13" fmla="*/ 394 h 512"/>
              <a:gd name="T14" fmla="*/ 330 w 512"/>
              <a:gd name="T15" fmla="*/ 384 h 512"/>
              <a:gd name="T16" fmla="*/ 330 w 512"/>
              <a:gd name="T17" fmla="*/ 359 h 512"/>
              <a:gd name="T18" fmla="*/ 256 w 512"/>
              <a:gd name="T19" fmla="*/ 384 h 512"/>
              <a:gd name="T20" fmla="*/ 128 w 512"/>
              <a:gd name="T21" fmla="*/ 256 h 512"/>
              <a:gd name="T22" fmla="*/ 138 w 512"/>
              <a:gd name="T23" fmla="*/ 245 h 512"/>
              <a:gd name="T24" fmla="*/ 149 w 512"/>
              <a:gd name="T25" fmla="*/ 256 h 512"/>
              <a:gd name="T26" fmla="*/ 256 w 512"/>
              <a:gd name="T27" fmla="*/ 362 h 512"/>
              <a:gd name="T28" fmla="*/ 320 w 512"/>
              <a:gd name="T29" fmla="*/ 341 h 512"/>
              <a:gd name="T30" fmla="*/ 288 w 512"/>
              <a:gd name="T31" fmla="*/ 341 h 512"/>
              <a:gd name="T32" fmla="*/ 277 w 512"/>
              <a:gd name="T33" fmla="*/ 330 h 512"/>
              <a:gd name="T34" fmla="*/ 288 w 512"/>
              <a:gd name="T35" fmla="*/ 320 h 512"/>
              <a:gd name="T36" fmla="*/ 341 w 512"/>
              <a:gd name="T37" fmla="*/ 320 h 512"/>
              <a:gd name="T38" fmla="*/ 352 w 512"/>
              <a:gd name="T39" fmla="*/ 330 h 512"/>
              <a:gd name="T40" fmla="*/ 352 w 512"/>
              <a:gd name="T41" fmla="*/ 384 h 512"/>
              <a:gd name="T42" fmla="*/ 205 w 512"/>
              <a:gd name="T43" fmla="*/ 248 h 512"/>
              <a:gd name="T44" fmla="*/ 221 w 512"/>
              <a:gd name="T45" fmla="*/ 248 h 512"/>
              <a:gd name="T46" fmla="*/ 245 w 512"/>
              <a:gd name="T47" fmla="*/ 273 h 512"/>
              <a:gd name="T48" fmla="*/ 301 w 512"/>
              <a:gd name="T49" fmla="*/ 216 h 512"/>
              <a:gd name="T50" fmla="*/ 317 w 512"/>
              <a:gd name="T51" fmla="*/ 216 h 512"/>
              <a:gd name="T52" fmla="*/ 317 w 512"/>
              <a:gd name="T53" fmla="*/ 231 h 512"/>
              <a:gd name="T54" fmla="*/ 253 w 512"/>
              <a:gd name="T55" fmla="*/ 295 h 512"/>
              <a:gd name="T56" fmla="*/ 245 w 512"/>
              <a:gd name="T57" fmla="*/ 298 h 512"/>
              <a:gd name="T58" fmla="*/ 237 w 512"/>
              <a:gd name="T59" fmla="*/ 295 h 512"/>
              <a:gd name="T60" fmla="*/ 205 w 512"/>
              <a:gd name="T61" fmla="*/ 263 h 512"/>
              <a:gd name="T62" fmla="*/ 205 w 512"/>
              <a:gd name="T63" fmla="*/ 248 h 512"/>
              <a:gd name="T64" fmla="*/ 373 w 512"/>
              <a:gd name="T65" fmla="*/ 266 h 512"/>
              <a:gd name="T66" fmla="*/ 362 w 512"/>
              <a:gd name="T67" fmla="*/ 256 h 512"/>
              <a:gd name="T68" fmla="*/ 256 w 512"/>
              <a:gd name="T69" fmla="*/ 149 h 512"/>
              <a:gd name="T70" fmla="*/ 192 w 512"/>
              <a:gd name="T71" fmla="*/ 170 h 512"/>
              <a:gd name="T72" fmla="*/ 224 w 512"/>
              <a:gd name="T73" fmla="*/ 170 h 512"/>
              <a:gd name="T74" fmla="*/ 234 w 512"/>
              <a:gd name="T75" fmla="*/ 181 h 512"/>
              <a:gd name="T76" fmla="*/ 224 w 512"/>
              <a:gd name="T77" fmla="*/ 192 h 512"/>
              <a:gd name="T78" fmla="*/ 170 w 512"/>
              <a:gd name="T79" fmla="*/ 192 h 512"/>
              <a:gd name="T80" fmla="*/ 160 w 512"/>
              <a:gd name="T81" fmla="*/ 181 h 512"/>
              <a:gd name="T82" fmla="*/ 160 w 512"/>
              <a:gd name="T83" fmla="*/ 128 h 512"/>
              <a:gd name="T84" fmla="*/ 170 w 512"/>
              <a:gd name="T85" fmla="*/ 117 h 512"/>
              <a:gd name="T86" fmla="*/ 181 w 512"/>
              <a:gd name="T87" fmla="*/ 128 h 512"/>
              <a:gd name="T88" fmla="*/ 181 w 512"/>
              <a:gd name="T89" fmla="*/ 152 h 512"/>
              <a:gd name="T90" fmla="*/ 256 w 512"/>
              <a:gd name="T91" fmla="*/ 128 h 512"/>
              <a:gd name="T92" fmla="*/ 384 w 512"/>
              <a:gd name="T93" fmla="*/ 256 h 512"/>
              <a:gd name="T94" fmla="*/ 373 w 512"/>
              <a:gd name="T95" fmla="*/ 266 h 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512" h="512">
                <a:moveTo>
                  <a:pt x="256" y="0"/>
                </a:moveTo>
                <a:cubicBezTo>
                  <a:pt x="114" y="0"/>
                  <a:pt x="0" y="114"/>
                  <a:pt x="0" y="256"/>
                </a:cubicBezTo>
                <a:cubicBezTo>
                  <a:pt x="0" y="397"/>
                  <a:pt x="114" y="512"/>
                  <a:pt x="256" y="512"/>
                </a:cubicBezTo>
                <a:cubicBezTo>
                  <a:pt x="397" y="512"/>
                  <a:pt x="512" y="397"/>
                  <a:pt x="512" y="256"/>
                </a:cubicBezTo>
                <a:cubicBezTo>
                  <a:pt x="512" y="114"/>
                  <a:pt x="397" y="0"/>
                  <a:pt x="256" y="0"/>
                </a:cubicBezTo>
                <a:close/>
                <a:moveTo>
                  <a:pt x="352" y="384"/>
                </a:moveTo>
                <a:cubicBezTo>
                  <a:pt x="352" y="390"/>
                  <a:pt x="347" y="394"/>
                  <a:pt x="341" y="394"/>
                </a:cubicBezTo>
                <a:cubicBezTo>
                  <a:pt x="335" y="394"/>
                  <a:pt x="330" y="390"/>
                  <a:pt x="330" y="384"/>
                </a:cubicBezTo>
                <a:cubicBezTo>
                  <a:pt x="330" y="359"/>
                  <a:pt x="330" y="359"/>
                  <a:pt x="330" y="359"/>
                </a:cubicBezTo>
                <a:cubicBezTo>
                  <a:pt x="309" y="375"/>
                  <a:pt x="283" y="384"/>
                  <a:pt x="256" y="384"/>
                </a:cubicBezTo>
                <a:cubicBezTo>
                  <a:pt x="185" y="384"/>
                  <a:pt x="128" y="326"/>
                  <a:pt x="128" y="256"/>
                </a:cubicBezTo>
                <a:cubicBezTo>
                  <a:pt x="128" y="250"/>
                  <a:pt x="132" y="245"/>
                  <a:pt x="138" y="245"/>
                </a:cubicBezTo>
                <a:cubicBezTo>
                  <a:pt x="144" y="245"/>
                  <a:pt x="149" y="250"/>
                  <a:pt x="149" y="256"/>
                </a:cubicBezTo>
                <a:cubicBezTo>
                  <a:pt x="149" y="314"/>
                  <a:pt x="197" y="362"/>
                  <a:pt x="256" y="362"/>
                </a:cubicBezTo>
                <a:cubicBezTo>
                  <a:pt x="279" y="362"/>
                  <a:pt x="301" y="355"/>
                  <a:pt x="320" y="341"/>
                </a:cubicBezTo>
                <a:cubicBezTo>
                  <a:pt x="288" y="341"/>
                  <a:pt x="288" y="341"/>
                  <a:pt x="288" y="341"/>
                </a:cubicBezTo>
                <a:cubicBezTo>
                  <a:pt x="282" y="341"/>
                  <a:pt x="277" y="336"/>
                  <a:pt x="277" y="330"/>
                </a:cubicBezTo>
                <a:cubicBezTo>
                  <a:pt x="277" y="324"/>
                  <a:pt x="282" y="320"/>
                  <a:pt x="288" y="320"/>
                </a:cubicBezTo>
                <a:cubicBezTo>
                  <a:pt x="341" y="320"/>
                  <a:pt x="341" y="320"/>
                  <a:pt x="341" y="320"/>
                </a:cubicBezTo>
                <a:cubicBezTo>
                  <a:pt x="347" y="320"/>
                  <a:pt x="352" y="324"/>
                  <a:pt x="352" y="330"/>
                </a:cubicBezTo>
                <a:lnTo>
                  <a:pt x="352" y="384"/>
                </a:lnTo>
                <a:close/>
                <a:moveTo>
                  <a:pt x="205" y="248"/>
                </a:moveTo>
                <a:cubicBezTo>
                  <a:pt x="210" y="244"/>
                  <a:pt x="216" y="244"/>
                  <a:pt x="221" y="248"/>
                </a:cubicBezTo>
                <a:cubicBezTo>
                  <a:pt x="245" y="273"/>
                  <a:pt x="245" y="273"/>
                  <a:pt x="245" y="273"/>
                </a:cubicBezTo>
                <a:cubicBezTo>
                  <a:pt x="301" y="216"/>
                  <a:pt x="301" y="216"/>
                  <a:pt x="301" y="216"/>
                </a:cubicBezTo>
                <a:cubicBezTo>
                  <a:pt x="306" y="212"/>
                  <a:pt x="312" y="212"/>
                  <a:pt x="317" y="216"/>
                </a:cubicBezTo>
                <a:cubicBezTo>
                  <a:pt x="321" y="220"/>
                  <a:pt x="321" y="227"/>
                  <a:pt x="317" y="231"/>
                </a:cubicBezTo>
                <a:cubicBezTo>
                  <a:pt x="253" y="295"/>
                  <a:pt x="253" y="295"/>
                  <a:pt x="253" y="295"/>
                </a:cubicBezTo>
                <a:cubicBezTo>
                  <a:pt x="250" y="297"/>
                  <a:pt x="248" y="298"/>
                  <a:pt x="245" y="298"/>
                </a:cubicBezTo>
                <a:cubicBezTo>
                  <a:pt x="242" y="298"/>
                  <a:pt x="240" y="297"/>
                  <a:pt x="237" y="295"/>
                </a:cubicBezTo>
                <a:cubicBezTo>
                  <a:pt x="205" y="263"/>
                  <a:pt x="205" y="263"/>
                  <a:pt x="205" y="263"/>
                </a:cubicBezTo>
                <a:cubicBezTo>
                  <a:pt x="201" y="259"/>
                  <a:pt x="201" y="252"/>
                  <a:pt x="205" y="248"/>
                </a:cubicBezTo>
                <a:close/>
                <a:moveTo>
                  <a:pt x="373" y="266"/>
                </a:moveTo>
                <a:cubicBezTo>
                  <a:pt x="367" y="266"/>
                  <a:pt x="362" y="262"/>
                  <a:pt x="362" y="256"/>
                </a:cubicBezTo>
                <a:cubicBezTo>
                  <a:pt x="362" y="197"/>
                  <a:pt x="314" y="149"/>
                  <a:pt x="256" y="149"/>
                </a:cubicBezTo>
                <a:cubicBezTo>
                  <a:pt x="232" y="149"/>
                  <a:pt x="210" y="157"/>
                  <a:pt x="192" y="170"/>
                </a:cubicBezTo>
                <a:cubicBezTo>
                  <a:pt x="224" y="170"/>
                  <a:pt x="224" y="170"/>
                  <a:pt x="224" y="170"/>
                </a:cubicBezTo>
                <a:cubicBezTo>
                  <a:pt x="230" y="170"/>
                  <a:pt x="234" y="175"/>
                  <a:pt x="234" y="181"/>
                </a:cubicBezTo>
                <a:cubicBezTo>
                  <a:pt x="234" y="187"/>
                  <a:pt x="230" y="192"/>
                  <a:pt x="224" y="192"/>
                </a:cubicBezTo>
                <a:cubicBezTo>
                  <a:pt x="170" y="192"/>
                  <a:pt x="170" y="192"/>
                  <a:pt x="170" y="192"/>
                </a:cubicBezTo>
                <a:cubicBezTo>
                  <a:pt x="164" y="192"/>
                  <a:pt x="160" y="187"/>
                  <a:pt x="160" y="181"/>
                </a:cubicBezTo>
                <a:cubicBezTo>
                  <a:pt x="160" y="128"/>
                  <a:pt x="160" y="128"/>
                  <a:pt x="160" y="128"/>
                </a:cubicBezTo>
                <a:cubicBezTo>
                  <a:pt x="160" y="122"/>
                  <a:pt x="164" y="117"/>
                  <a:pt x="170" y="117"/>
                </a:cubicBezTo>
                <a:cubicBezTo>
                  <a:pt x="176" y="117"/>
                  <a:pt x="181" y="122"/>
                  <a:pt x="181" y="128"/>
                </a:cubicBezTo>
                <a:cubicBezTo>
                  <a:pt x="181" y="152"/>
                  <a:pt x="181" y="152"/>
                  <a:pt x="181" y="152"/>
                </a:cubicBezTo>
                <a:cubicBezTo>
                  <a:pt x="203" y="136"/>
                  <a:pt x="229" y="128"/>
                  <a:pt x="256" y="128"/>
                </a:cubicBezTo>
                <a:cubicBezTo>
                  <a:pt x="326" y="128"/>
                  <a:pt x="384" y="185"/>
                  <a:pt x="384" y="256"/>
                </a:cubicBezTo>
                <a:cubicBezTo>
                  <a:pt x="384" y="262"/>
                  <a:pt x="379" y="266"/>
                  <a:pt x="373" y="266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110991" y="4579547"/>
            <a:ext cx="1601282" cy="1028771"/>
          </a:xfrm>
          <a:prstGeom prst="rect">
            <a:avLst/>
          </a:prstGeom>
          <a:solidFill>
            <a:srgbClr val="00B0F0"/>
          </a:solidFill>
          <a:ln w="76200">
            <a:solidFill>
              <a:srgbClr val="FFFF00"/>
            </a:solidFill>
            <a:miter lim="800000"/>
            <a:headEnd/>
            <a:tailEnd/>
          </a:ln>
        </p:spPr>
        <p:txBody>
          <a:bodyPr lIns="45720" rIns="45720" anchor="ctr"/>
          <a:lstStyle/>
          <a:p>
            <a:pPr algn="ctr">
              <a:lnSpc>
                <a:spcPct val="95000"/>
              </a:lnSpc>
              <a:defRPr/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rPr>
              <a:t>UN Partner Portal (UNPP)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6376252" y="4579548"/>
            <a:ext cx="1486352" cy="1038930"/>
          </a:xfrm>
          <a:prstGeom prst="rect">
            <a:avLst/>
          </a:prstGeom>
          <a:solidFill>
            <a:srgbClr val="00B0F0"/>
          </a:solidFill>
          <a:ln w="12700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>
              <a:lnSpc>
                <a:spcPct val="95000"/>
              </a:lnSpc>
              <a:defRPr/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rPr>
              <a:t>Partner Management Portal (PMP)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8062975" y="4579547"/>
            <a:ext cx="1991766" cy="466802"/>
          </a:xfrm>
          <a:prstGeom prst="rect">
            <a:avLst/>
          </a:prstGeom>
          <a:solidFill>
            <a:srgbClr val="00B0F0"/>
          </a:solidFill>
          <a:ln w="12700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>
              <a:lnSpc>
                <a:spcPct val="95000"/>
              </a:lnSpc>
              <a:defRPr/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rPr>
              <a:t>Partner Reporting Portal (PRP)</a:t>
            </a:r>
          </a:p>
        </p:txBody>
      </p:sp>
      <p:sp>
        <p:nvSpPr>
          <p:cNvPr id="19" name="AutoShape 6"/>
          <p:cNvSpPr>
            <a:spLocks noChangeArrowheads="1"/>
          </p:cNvSpPr>
          <p:nvPr/>
        </p:nvSpPr>
        <p:spPr bwMode="auto">
          <a:xfrm>
            <a:off x="3585023" y="4233857"/>
            <a:ext cx="2801620" cy="53664"/>
          </a:xfrm>
          <a:prstGeom prst="rect">
            <a:avLst/>
          </a:prstGeom>
          <a:noFill/>
          <a:ln w="12700" cap="sq" algn="ctr">
            <a:noFill/>
            <a:round/>
            <a:headEnd type="none" w="sm" len="sm"/>
            <a:tailEnd type="none" w="sm" len="sm"/>
          </a:ln>
        </p:spPr>
        <p:txBody>
          <a:bodyPr wrap="square" lIns="36000" tIns="36000" rIns="36000" bIns="36000" anchor="ctr">
            <a:noAutofit/>
          </a:bodyPr>
          <a:lstStyle/>
          <a:p>
            <a:pPr algn="ctr">
              <a:defRPr/>
            </a:pPr>
            <a:r>
              <a:rPr lang="en-US" sz="1600" i="1" dirty="0"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rPr>
              <a:t>Offline/manual integration</a:t>
            </a:r>
            <a:endParaRPr lang="en-US" sz="1600" b="1" i="1" dirty="0">
              <a:latin typeface="Arial" panose="020B0604020202020204" pitchFamily="34" charset="0"/>
              <a:ea typeface="ＭＳ Ｐゴシック" pitchFamily="50" charset="-128"/>
              <a:cs typeface="Arial" panose="020B0604020202020204" pitchFamily="34" charset="0"/>
            </a:endParaRPr>
          </a:p>
        </p:txBody>
      </p:sp>
      <p:cxnSp>
        <p:nvCxnSpPr>
          <p:cNvPr id="26" name="Elbow Connector 25"/>
          <p:cNvCxnSpPr>
            <a:cxnSpLocks/>
            <a:stCxn id="13" idx="0"/>
            <a:endCxn id="14" idx="0"/>
          </p:cNvCxnSpPr>
          <p:nvPr/>
        </p:nvCxnSpPr>
        <p:spPr>
          <a:xfrm rot="16200000" flipH="1">
            <a:off x="5015529" y="2475649"/>
            <a:ext cx="1" cy="4207796"/>
          </a:xfrm>
          <a:prstGeom prst="bentConnector3">
            <a:avLst>
              <a:gd name="adj1" fmla="val -2286000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AutoShape 6"/>
          <p:cNvSpPr>
            <a:spLocks noChangeArrowheads="1"/>
          </p:cNvSpPr>
          <p:nvPr/>
        </p:nvSpPr>
        <p:spPr bwMode="auto">
          <a:xfrm>
            <a:off x="285993" y="4579546"/>
            <a:ext cx="1726962" cy="1038932"/>
          </a:xfrm>
          <a:prstGeom prst="rect">
            <a:avLst/>
          </a:prstGeom>
          <a:solidFill>
            <a:srgbClr val="00B0F0"/>
          </a:solidFill>
          <a:ln w="12700" cap="sq" algn="ctr">
            <a:noFill/>
            <a:round/>
            <a:headEnd type="none" w="sm" len="sm"/>
            <a:tailEnd type="none" w="sm" len="sm"/>
          </a:ln>
        </p:spPr>
        <p:txBody>
          <a:bodyPr wrap="square" lIns="36000" tIns="36000" rIns="36000" bIns="36000" anchor="ctr">
            <a:noAutofit/>
          </a:bodyPr>
          <a:lstStyle/>
          <a:p>
            <a:pPr>
              <a:defRPr/>
            </a:pPr>
            <a:r>
              <a:rPr lang="en-US" sz="1600" dirty="0">
                <a:solidFill>
                  <a:schemeClr val="bg1"/>
                </a:solidFill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rPr>
              <a:t>          </a:t>
            </a: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rPr>
              <a:t>eTools           </a:t>
            </a:r>
          </a:p>
          <a:p>
            <a:pPr>
              <a:defRPr/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rPr>
              <a:t>          Modules</a:t>
            </a:r>
          </a:p>
        </p:txBody>
      </p:sp>
      <p:sp>
        <p:nvSpPr>
          <p:cNvPr id="28" name="Freeform 97"/>
          <p:cNvSpPr>
            <a:spLocks noChangeAspect="1" noEditPoints="1"/>
          </p:cNvSpPr>
          <p:nvPr/>
        </p:nvSpPr>
        <p:spPr bwMode="auto">
          <a:xfrm>
            <a:off x="359942" y="4859934"/>
            <a:ext cx="369021" cy="369021"/>
          </a:xfrm>
          <a:custGeom>
            <a:avLst/>
            <a:gdLst>
              <a:gd name="T0" fmla="*/ 298 w 512"/>
              <a:gd name="T1" fmla="*/ 298 h 512"/>
              <a:gd name="T2" fmla="*/ 373 w 512"/>
              <a:gd name="T3" fmla="*/ 298 h 512"/>
              <a:gd name="T4" fmla="*/ 373 w 512"/>
              <a:gd name="T5" fmla="*/ 373 h 512"/>
              <a:gd name="T6" fmla="*/ 298 w 512"/>
              <a:gd name="T7" fmla="*/ 373 h 512"/>
              <a:gd name="T8" fmla="*/ 298 w 512"/>
              <a:gd name="T9" fmla="*/ 298 h 512"/>
              <a:gd name="T10" fmla="*/ 138 w 512"/>
              <a:gd name="T11" fmla="*/ 213 h 512"/>
              <a:gd name="T12" fmla="*/ 213 w 512"/>
              <a:gd name="T13" fmla="*/ 213 h 512"/>
              <a:gd name="T14" fmla="*/ 213 w 512"/>
              <a:gd name="T15" fmla="*/ 138 h 512"/>
              <a:gd name="T16" fmla="*/ 138 w 512"/>
              <a:gd name="T17" fmla="*/ 138 h 512"/>
              <a:gd name="T18" fmla="*/ 138 w 512"/>
              <a:gd name="T19" fmla="*/ 213 h 512"/>
              <a:gd name="T20" fmla="*/ 138 w 512"/>
              <a:gd name="T21" fmla="*/ 373 h 512"/>
              <a:gd name="T22" fmla="*/ 213 w 512"/>
              <a:gd name="T23" fmla="*/ 373 h 512"/>
              <a:gd name="T24" fmla="*/ 213 w 512"/>
              <a:gd name="T25" fmla="*/ 298 h 512"/>
              <a:gd name="T26" fmla="*/ 138 w 512"/>
              <a:gd name="T27" fmla="*/ 298 h 512"/>
              <a:gd name="T28" fmla="*/ 138 w 512"/>
              <a:gd name="T29" fmla="*/ 373 h 512"/>
              <a:gd name="T30" fmla="*/ 512 w 512"/>
              <a:gd name="T31" fmla="*/ 256 h 512"/>
              <a:gd name="T32" fmla="*/ 256 w 512"/>
              <a:gd name="T33" fmla="*/ 512 h 512"/>
              <a:gd name="T34" fmla="*/ 0 w 512"/>
              <a:gd name="T35" fmla="*/ 256 h 512"/>
              <a:gd name="T36" fmla="*/ 256 w 512"/>
              <a:gd name="T37" fmla="*/ 0 h 512"/>
              <a:gd name="T38" fmla="*/ 512 w 512"/>
              <a:gd name="T39" fmla="*/ 256 h 512"/>
              <a:gd name="T40" fmla="*/ 234 w 512"/>
              <a:gd name="T41" fmla="*/ 288 h 512"/>
              <a:gd name="T42" fmla="*/ 224 w 512"/>
              <a:gd name="T43" fmla="*/ 277 h 512"/>
              <a:gd name="T44" fmla="*/ 128 w 512"/>
              <a:gd name="T45" fmla="*/ 277 h 512"/>
              <a:gd name="T46" fmla="*/ 117 w 512"/>
              <a:gd name="T47" fmla="*/ 288 h 512"/>
              <a:gd name="T48" fmla="*/ 117 w 512"/>
              <a:gd name="T49" fmla="*/ 384 h 512"/>
              <a:gd name="T50" fmla="*/ 128 w 512"/>
              <a:gd name="T51" fmla="*/ 394 h 512"/>
              <a:gd name="T52" fmla="*/ 224 w 512"/>
              <a:gd name="T53" fmla="*/ 394 h 512"/>
              <a:gd name="T54" fmla="*/ 234 w 512"/>
              <a:gd name="T55" fmla="*/ 384 h 512"/>
              <a:gd name="T56" fmla="*/ 234 w 512"/>
              <a:gd name="T57" fmla="*/ 288 h 512"/>
              <a:gd name="T58" fmla="*/ 234 w 512"/>
              <a:gd name="T59" fmla="*/ 128 h 512"/>
              <a:gd name="T60" fmla="*/ 224 w 512"/>
              <a:gd name="T61" fmla="*/ 117 h 512"/>
              <a:gd name="T62" fmla="*/ 128 w 512"/>
              <a:gd name="T63" fmla="*/ 117 h 512"/>
              <a:gd name="T64" fmla="*/ 117 w 512"/>
              <a:gd name="T65" fmla="*/ 128 h 512"/>
              <a:gd name="T66" fmla="*/ 117 w 512"/>
              <a:gd name="T67" fmla="*/ 224 h 512"/>
              <a:gd name="T68" fmla="*/ 128 w 512"/>
              <a:gd name="T69" fmla="*/ 234 h 512"/>
              <a:gd name="T70" fmla="*/ 224 w 512"/>
              <a:gd name="T71" fmla="*/ 234 h 512"/>
              <a:gd name="T72" fmla="*/ 234 w 512"/>
              <a:gd name="T73" fmla="*/ 224 h 512"/>
              <a:gd name="T74" fmla="*/ 234 w 512"/>
              <a:gd name="T75" fmla="*/ 128 h 512"/>
              <a:gd name="T76" fmla="*/ 394 w 512"/>
              <a:gd name="T77" fmla="*/ 288 h 512"/>
              <a:gd name="T78" fmla="*/ 384 w 512"/>
              <a:gd name="T79" fmla="*/ 277 h 512"/>
              <a:gd name="T80" fmla="*/ 288 w 512"/>
              <a:gd name="T81" fmla="*/ 277 h 512"/>
              <a:gd name="T82" fmla="*/ 277 w 512"/>
              <a:gd name="T83" fmla="*/ 288 h 512"/>
              <a:gd name="T84" fmla="*/ 277 w 512"/>
              <a:gd name="T85" fmla="*/ 384 h 512"/>
              <a:gd name="T86" fmla="*/ 288 w 512"/>
              <a:gd name="T87" fmla="*/ 394 h 512"/>
              <a:gd name="T88" fmla="*/ 384 w 512"/>
              <a:gd name="T89" fmla="*/ 394 h 512"/>
              <a:gd name="T90" fmla="*/ 394 w 512"/>
              <a:gd name="T91" fmla="*/ 384 h 512"/>
              <a:gd name="T92" fmla="*/ 394 w 512"/>
              <a:gd name="T93" fmla="*/ 288 h 512"/>
              <a:gd name="T94" fmla="*/ 394 w 512"/>
              <a:gd name="T95" fmla="*/ 128 h 512"/>
              <a:gd name="T96" fmla="*/ 384 w 512"/>
              <a:gd name="T97" fmla="*/ 117 h 512"/>
              <a:gd name="T98" fmla="*/ 288 w 512"/>
              <a:gd name="T99" fmla="*/ 117 h 512"/>
              <a:gd name="T100" fmla="*/ 277 w 512"/>
              <a:gd name="T101" fmla="*/ 128 h 512"/>
              <a:gd name="T102" fmla="*/ 277 w 512"/>
              <a:gd name="T103" fmla="*/ 224 h 512"/>
              <a:gd name="T104" fmla="*/ 288 w 512"/>
              <a:gd name="T105" fmla="*/ 234 h 512"/>
              <a:gd name="T106" fmla="*/ 384 w 512"/>
              <a:gd name="T107" fmla="*/ 234 h 512"/>
              <a:gd name="T108" fmla="*/ 394 w 512"/>
              <a:gd name="T109" fmla="*/ 224 h 512"/>
              <a:gd name="T110" fmla="*/ 394 w 512"/>
              <a:gd name="T111" fmla="*/ 128 h 512"/>
              <a:gd name="T112" fmla="*/ 298 w 512"/>
              <a:gd name="T113" fmla="*/ 213 h 512"/>
              <a:gd name="T114" fmla="*/ 373 w 512"/>
              <a:gd name="T115" fmla="*/ 213 h 512"/>
              <a:gd name="T116" fmla="*/ 373 w 512"/>
              <a:gd name="T117" fmla="*/ 138 h 512"/>
              <a:gd name="T118" fmla="*/ 298 w 512"/>
              <a:gd name="T119" fmla="*/ 138 h 512"/>
              <a:gd name="T120" fmla="*/ 298 w 512"/>
              <a:gd name="T121" fmla="*/ 213 h 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512" h="512">
                <a:moveTo>
                  <a:pt x="298" y="298"/>
                </a:moveTo>
                <a:cubicBezTo>
                  <a:pt x="373" y="298"/>
                  <a:pt x="373" y="298"/>
                  <a:pt x="373" y="298"/>
                </a:cubicBezTo>
                <a:cubicBezTo>
                  <a:pt x="373" y="373"/>
                  <a:pt x="373" y="373"/>
                  <a:pt x="373" y="373"/>
                </a:cubicBezTo>
                <a:cubicBezTo>
                  <a:pt x="298" y="373"/>
                  <a:pt x="298" y="373"/>
                  <a:pt x="298" y="373"/>
                </a:cubicBezTo>
                <a:lnTo>
                  <a:pt x="298" y="298"/>
                </a:lnTo>
                <a:close/>
                <a:moveTo>
                  <a:pt x="138" y="213"/>
                </a:moveTo>
                <a:cubicBezTo>
                  <a:pt x="213" y="213"/>
                  <a:pt x="213" y="213"/>
                  <a:pt x="213" y="213"/>
                </a:cubicBezTo>
                <a:cubicBezTo>
                  <a:pt x="213" y="138"/>
                  <a:pt x="213" y="138"/>
                  <a:pt x="213" y="138"/>
                </a:cubicBezTo>
                <a:cubicBezTo>
                  <a:pt x="138" y="138"/>
                  <a:pt x="138" y="138"/>
                  <a:pt x="138" y="138"/>
                </a:cubicBezTo>
                <a:lnTo>
                  <a:pt x="138" y="213"/>
                </a:lnTo>
                <a:close/>
                <a:moveTo>
                  <a:pt x="138" y="373"/>
                </a:moveTo>
                <a:cubicBezTo>
                  <a:pt x="213" y="373"/>
                  <a:pt x="213" y="373"/>
                  <a:pt x="213" y="373"/>
                </a:cubicBezTo>
                <a:cubicBezTo>
                  <a:pt x="213" y="298"/>
                  <a:pt x="213" y="298"/>
                  <a:pt x="213" y="298"/>
                </a:cubicBezTo>
                <a:cubicBezTo>
                  <a:pt x="138" y="298"/>
                  <a:pt x="138" y="298"/>
                  <a:pt x="138" y="298"/>
                </a:cubicBezTo>
                <a:lnTo>
                  <a:pt x="138" y="373"/>
                </a:lnTo>
                <a:close/>
                <a:moveTo>
                  <a:pt x="512" y="256"/>
                </a:moveTo>
                <a:cubicBezTo>
                  <a:pt x="512" y="397"/>
                  <a:pt x="397" y="512"/>
                  <a:pt x="256" y="512"/>
                </a:cubicBezTo>
                <a:cubicBezTo>
                  <a:pt x="114" y="512"/>
                  <a:pt x="0" y="397"/>
                  <a:pt x="0" y="256"/>
                </a:cubicBezTo>
                <a:cubicBezTo>
                  <a:pt x="0" y="114"/>
                  <a:pt x="114" y="0"/>
                  <a:pt x="256" y="0"/>
                </a:cubicBezTo>
                <a:cubicBezTo>
                  <a:pt x="397" y="0"/>
                  <a:pt x="512" y="114"/>
                  <a:pt x="512" y="256"/>
                </a:cubicBezTo>
                <a:close/>
                <a:moveTo>
                  <a:pt x="234" y="288"/>
                </a:moveTo>
                <a:cubicBezTo>
                  <a:pt x="234" y="282"/>
                  <a:pt x="230" y="277"/>
                  <a:pt x="224" y="277"/>
                </a:cubicBezTo>
                <a:cubicBezTo>
                  <a:pt x="128" y="277"/>
                  <a:pt x="128" y="277"/>
                  <a:pt x="128" y="277"/>
                </a:cubicBezTo>
                <a:cubicBezTo>
                  <a:pt x="122" y="277"/>
                  <a:pt x="117" y="282"/>
                  <a:pt x="117" y="288"/>
                </a:cubicBezTo>
                <a:cubicBezTo>
                  <a:pt x="117" y="384"/>
                  <a:pt x="117" y="384"/>
                  <a:pt x="117" y="384"/>
                </a:cubicBezTo>
                <a:cubicBezTo>
                  <a:pt x="117" y="390"/>
                  <a:pt x="122" y="394"/>
                  <a:pt x="128" y="394"/>
                </a:cubicBezTo>
                <a:cubicBezTo>
                  <a:pt x="224" y="394"/>
                  <a:pt x="224" y="394"/>
                  <a:pt x="224" y="394"/>
                </a:cubicBezTo>
                <a:cubicBezTo>
                  <a:pt x="230" y="394"/>
                  <a:pt x="234" y="390"/>
                  <a:pt x="234" y="384"/>
                </a:cubicBezTo>
                <a:lnTo>
                  <a:pt x="234" y="288"/>
                </a:lnTo>
                <a:close/>
                <a:moveTo>
                  <a:pt x="234" y="128"/>
                </a:moveTo>
                <a:cubicBezTo>
                  <a:pt x="234" y="122"/>
                  <a:pt x="230" y="117"/>
                  <a:pt x="224" y="117"/>
                </a:cubicBezTo>
                <a:cubicBezTo>
                  <a:pt x="128" y="117"/>
                  <a:pt x="128" y="117"/>
                  <a:pt x="128" y="117"/>
                </a:cubicBezTo>
                <a:cubicBezTo>
                  <a:pt x="122" y="117"/>
                  <a:pt x="117" y="122"/>
                  <a:pt x="117" y="128"/>
                </a:cubicBezTo>
                <a:cubicBezTo>
                  <a:pt x="117" y="224"/>
                  <a:pt x="117" y="224"/>
                  <a:pt x="117" y="224"/>
                </a:cubicBezTo>
                <a:cubicBezTo>
                  <a:pt x="117" y="230"/>
                  <a:pt x="122" y="234"/>
                  <a:pt x="128" y="234"/>
                </a:cubicBezTo>
                <a:cubicBezTo>
                  <a:pt x="224" y="234"/>
                  <a:pt x="224" y="234"/>
                  <a:pt x="224" y="234"/>
                </a:cubicBezTo>
                <a:cubicBezTo>
                  <a:pt x="230" y="234"/>
                  <a:pt x="234" y="230"/>
                  <a:pt x="234" y="224"/>
                </a:cubicBezTo>
                <a:lnTo>
                  <a:pt x="234" y="128"/>
                </a:lnTo>
                <a:close/>
                <a:moveTo>
                  <a:pt x="394" y="288"/>
                </a:moveTo>
                <a:cubicBezTo>
                  <a:pt x="394" y="282"/>
                  <a:pt x="390" y="277"/>
                  <a:pt x="384" y="277"/>
                </a:cubicBezTo>
                <a:cubicBezTo>
                  <a:pt x="288" y="277"/>
                  <a:pt x="288" y="277"/>
                  <a:pt x="288" y="277"/>
                </a:cubicBezTo>
                <a:cubicBezTo>
                  <a:pt x="282" y="277"/>
                  <a:pt x="277" y="282"/>
                  <a:pt x="277" y="288"/>
                </a:cubicBezTo>
                <a:cubicBezTo>
                  <a:pt x="277" y="384"/>
                  <a:pt x="277" y="384"/>
                  <a:pt x="277" y="384"/>
                </a:cubicBezTo>
                <a:cubicBezTo>
                  <a:pt x="277" y="390"/>
                  <a:pt x="282" y="394"/>
                  <a:pt x="288" y="394"/>
                </a:cubicBezTo>
                <a:cubicBezTo>
                  <a:pt x="384" y="394"/>
                  <a:pt x="384" y="394"/>
                  <a:pt x="384" y="394"/>
                </a:cubicBezTo>
                <a:cubicBezTo>
                  <a:pt x="390" y="394"/>
                  <a:pt x="394" y="390"/>
                  <a:pt x="394" y="384"/>
                </a:cubicBezTo>
                <a:lnTo>
                  <a:pt x="394" y="288"/>
                </a:lnTo>
                <a:close/>
                <a:moveTo>
                  <a:pt x="394" y="128"/>
                </a:moveTo>
                <a:cubicBezTo>
                  <a:pt x="394" y="122"/>
                  <a:pt x="390" y="117"/>
                  <a:pt x="384" y="117"/>
                </a:cubicBezTo>
                <a:cubicBezTo>
                  <a:pt x="288" y="117"/>
                  <a:pt x="288" y="117"/>
                  <a:pt x="288" y="117"/>
                </a:cubicBezTo>
                <a:cubicBezTo>
                  <a:pt x="282" y="117"/>
                  <a:pt x="277" y="122"/>
                  <a:pt x="277" y="128"/>
                </a:cubicBezTo>
                <a:cubicBezTo>
                  <a:pt x="277" y="224"/>
                  <a:pt x="277" y="224"/>
                  <a:pt x="277" y="224"/>
                </a:cubicBezTo>
                <a:cubicBezTo>
                  <a:pt x="277" y="230"/>
                  <a:pt x="282" y="234"/>
                  <a:pt x="288" y="234"/>
                </a:cubicBezTo>
                <a:cubicBezTo>
                  <a:pt x="384" y="234"/>
                  <a:pt x="384" y="234"/>
                  <a:pt x="384" y="234"/>
                </a:cubicBezTo>
                <a:cubicBezTo>
                  <a:pt x="390" y="234"/>
                  <a:pt x="394" y="230"/>
                  <a:pt x="394" y="224"/>
                </a:cubicBezTo>
                <a:lnTo>
                  <a:pt x="394" y="128"/>
                </a:lnTo>
                <a:close/>
                <a:moveTo>
                  <a:pt x="298" y="213"/>
                </a:moveTo>
                <a:cubicBezTo>
                  <a:pt x="373" y="213"/>
                  <a:pt x="373" y="213"/>
                  <a:pt x="373" y="213"/>
                </a:cubicBezTo>
                <a:cubicBezTo>
                  <a:pt x="373" y="138"/>
                  <a:pt x="373" y="138"/>
                  <a:pt x="373" y="138"/>
                </a:cubicBezTo>
                <a:cubicBezTo>
                  <a:pt x="298" y="138"/>
                  <a:pt x="298" y="138"/>
                  <a:pt x="298" y="138"/>
                </a:cubicBezTo>
                <a:lnTo>
                  <a:pt x="298" y="213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sz="1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258A98D-D8F9-40C0-8652-C1E13466C8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0707" y="4579547"/>
            <a:ext cx="1375988" cy="1028773"/>
          </a:xfrm>
          <a:prstGeom prst="rect">
            <a:avLst/>
          </a:prstGeom>
          <a:solidFill>
            <a:schemeClr val="tx1"/>
          </a:solidFill>
          <a:ln w="12700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>
              <a:lnSpc>
                <a:spcPct val="95000"/>
              </a:lnSpc>
              <a:defRPr/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rPr>
              <a:t>Offline discussion and negotiation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7497FCC-D0D4-48FC-B775-2FD0CD81BE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04067" y="4579547"/>
            <a:ext cx="984973" cy="1028773"/>
          </a:xfrm>
          <a:prstGeom prst="rect">
            <a:avLst/>
          </a:prstGeom>
          <a:solidFill>
            <a:schemeClr val="tx1"/>
          </a:solidFill>
          <a:ln w="12700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>
              <a:lnSpc>
                <a:spcPct val="95000"/>
              </a:lnSpc>
              <a:defRPr/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rPr>
              <a:t>Offline PRC review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AA5D92D3-9A46-4349-92FE-A86CFA298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62975" y="5119783"/>
            <a:ext cx="1991766" cy="488536"/>
          </a:xfrm>
          <a:prstGeom prst="rect">
            <a:avLst/>
          </a:prstGeom>
          <a:solidFill>
            <a:srgbClr val="00B0F0"/>
          </a:solidFill>
          <a:ln w="12700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>
              <a:lnSpc>
                <a:spcPct val="95000"/>
              </a:lnSpc>
              <a:defRPr/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rPr>
              <a:t>Financial Assurance Module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C7275F0-74C4-4D41-8BD6-305C838F3E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3175" y="4579547"/>
            <a:ext cx="1846105" cy="466802"/>
          </a:xfrm>
          <a:prstGeom prst="rect">
            <a:avLst/>
          </a:prstGeom>
          <a:solidFill>
            <a:srgbClr val="00B0F0"/>
          </a:solidFill>
          <a:ln w="12700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>
              <a:lnSpc>
                <a:spcPct val="95000"/>
              </a:lnSpc>
              <a:defRPr/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rPr>
              <a:t>PMP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A1828FD-C56E-4BE9-A328-5BFB44045F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3175" y="5119783"/>
            <a:ext cx="1846105" cy="488536"/>
          </a:xfrm>
          <a:prstGeom prst="rect">
            <a:avLst/>
          </a:prstGeom>
          <a:solidFill>
            <a:srgbClr val="00B0F0"/>
          </a:solidFill>
          <a:ln w="12700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algn="ctr">
              <a:lnSpc>
                <a:spcPct val="95000"/>
              </a:lnSpc>
              <a:defRPr/>
            </a:pPr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itchFamily="50" charset="-128"/>
                <a:cs typeface="Arial" panose="020B0604020202020204" pitchFamily="34" charset="0"/>
              </a:rPr>
              <a:t>UNPP (observations)</a:t>
            </a:r>
          </a:p>
        </p:txBody>
      </p:sp>
    </p:spTree>
    <p:extLst>
      <p:ext uri="{BB962C8B-B14F-4D97-AF65-F5344CB8AC3E}">
        <p14:creationId xmlns:p14="http://schemas.microsoft.com/office/powerpoint/2010/main" val="3920269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2C448-733F-4F63-8F28-483FFA5CB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 Roles in UNPP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BF7BBC-ABB4-4049-9DC6-7A8C299E2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UNPP has 4 user roles at UNICEF Country Office level: 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UN Reader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UN Basic Editor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UN Advanced Editor</a:t>
            </a:r>
          </a:p>
          <a:p>
            <a:pPr lvl="1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UN Administrator </a:t>
            </a:r>
          </a:p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UNICEF Regional Office colleagues can be granted user roles in multiple countries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58BE077-0951-45AF-9D22-F04CE8C787F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9" r="2760"/>
          <a:stretch/>
        </p:blipFill>
        <p:spPr>
          <a:xfrm>
            <a:off x="8867955" y="45778"/>
            <a:ext cx="3258325" cy="862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75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C33AF02-0A64-4AC1-BFD2-F94760EBB4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685243"/>
              </p:ext>
            </p:extLst>
          </p:nvPr>
        </p:nvGraphicFramePr>
        <p:xfrm>
          <a:off x="838200" y="1690688"/>
          <a:ext cx="10642138" cy="40959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0218">
                  <a:extLst>
                    <a:ext uri="{9D8B030D-6E8A-4147-A177-3AD203B41FA5}">
                      <a16:colId xmlns:a16="http://schemas.microsoft.com/office/drawing/2014/main" val="2918182405"/>
                    </a:ext>
                  </a:extLst>
                </a:gridCol>
                <a:gridCol w="5750560">
                  <a:extLst>
                    <a:ext uri="{9D8B030D-6E8A-4147-A177-3AD203B41FA5}">
                      <a16:colId xmlns:a16="http://schemas.microsoft.com/office/drawing/2014/main" val="517359087"/>
                    </a:ext>
                  </a:extLst>
                </a:gridCol>
                <a:gridCol w="4531360">
                  <a:extLst>
                    <a:ext uri="{9D8B030D-6E8A-4147-A177-3AD203B41FA5}">
                      <a16:colId xmlns:a16="http://schemas.microsoft.com/office/drawing/2014/main" val="1301112611"/>
                    </a:ext>
                  </a:extLst>
                </a:gridCol>
              </a:tblGrid>
              <a:tr h="69058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4677" marR="2467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User Permissions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4677" marR="2467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UNICEF Staff Profile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4677" marR="24677" marT="0" marB="0" anchor="ctr"/>
                </a:tc>
                <a:extLst>
                  <a:ext uri="{0D108BD9-81ED-4DB2-BD59-A6C34878D82A}">
                    <a16:rowId xmlns:a16="http://schemas.microsoft.com/office/drawing/2014/main" val="3927149728"/>
                  </a:ext>
                </a:extLst>
              </a:tr>
              <a:tr h="6772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4677" marR="24677" marT="0" marB="0" anchor="ctr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View UN-published open and direct selection partnership opportunities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View CSO profiles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View verification status of CSO profiles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View number—but not content—of observations added to CSO profiles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Generate reports on CSOs 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4677" marR="24677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400" b="1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UNICEF staff </a:t>
                      </a:r>
                      <a:r>
                        <a:rPr lang="en-GB" sz="24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have a</a:t>
                      </a: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ccess to UNPP, with user permissions set to the UN Reader role by default. 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400" b="1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Staff profile: </a:t>
                      </a: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Any staff member who is not subsequently assigned a different user role.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4677" marR="24677" marT="0" marB="0"/>
                </a:tc>
                <a:extLst>
                  <a:ext uri="{0D108BD9-81ED-4DB2-BD59-A6C34878D82A}">
                    <a16:rowId xmlns:a16="http://schemas.microsoft.com/office/drawing/2014/main" val="2602199309"/>
                  </a:ext>
                </a:extLst>
              </a:tr>
            </a:tbl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D9263573-2A14-4983-B14A-B4B6B4C16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 Role 1: UN Reader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BF15465-8A9F-4F29-A499-8689D480A36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9" r="2760"/>
          <a:stretch/>
        </p:blipFill>
        <p:spPr>
          <a:xfrm>
            <a:off x="8867955" y="45778"/>
            <a:ext cx="3258325" cy="862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95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C33AF02-0A64-4AC1-BFD2-F94760EBB4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3036965"/>
              </p:ext>
            </p:extLst>
          </p:nvPr>
        </p:nvGraphicFramePr>
        <p:xfrm>
          <a:off x="711200" y="1589088"/>
          <a:ext cx="10769600" cy="44745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5760">
                  <a:extLst>
                    <a:ext uri="{9D8B030D-6E8A-4147-A177-3AD203B41FA5}">
                      <a16:colId xmlns:a16="http://schemas.microsoft.com/office/drawing/2014/main" val="2918182405"/>
                    </a:ext>
                  </a:extLst>
                </a:gridCol>
                <a:gridCol w="6237317">
                  <a:extLst>
                    <a:ext uri="{9D8B030D-6E8A-4147-A177-3AD203B41FA5}">
                      <a16:colId xmlns:a16="http://schemas.microsoft.com/office/drawing/2014/main" val="517359087"/>
                    </a:ext>
                  </a:extLst>
                </a:gridCol>
                <a:gridCol w="4166523">
                  <a:extLst>
                    <a:ext uri="{9D8B030D-6E8A-4147-A177-3AD203B41FA5}">
                      <a16:colId xmlns:a16="http://schemas.microsoft.com/office/drawing/2014/main" val="1301112611"/>
                    </a:ext>
                  </a:extLst>
                </a:gridCol>
              </a:tblGrid>
              <a:tr h="6562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4677" marR="2467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User Permissions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4677" marR="2467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UNICEF Staff Profile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4677" marR="24677" marT="0" marB="0" anchor="ctr"/>
                </a:tc>
                <a:extLst>
                  <a:ext uri="{0D108BD9-81ED-4DB2-BD59-A6C34878D82A}">
                    <a16:rowId xmlns:a16="http://schemas.microsoft.com/office/drawing/2014/main" val="3927149728"/>
                  </a:ext>
                </a:extLst>
              </a:tr>
              <a:tr h="9843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4677" marR="24677" marT="0" marB="0" anchor="ctr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200" i="1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UN Reader permissions</a:t>
                      </a:r>
                      <a:endParaRPr lang="en-US" sz="2200" i="1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 vendor number to CSO profiles 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Draft—but not publish—open and direct selection partnership opportunities</a:t>
                      </a:r>
                      <a:endParaRPr lang="en-US" sz="2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View and assess CSO applications submitted for open selection partnership opportunities 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Recommend—but not select—CSOs for partnership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Generate reports on partnership opportunities</a:t>
                      </a:r>
                      <a:endParaRPr lang="en-US" sz="2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4677" marR="24677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UNICEF staff involved in </a:t>
                      </a:r>
                      <a:r>
                        <a:rPr lang="en-GB" sz="2200" b="1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day-to-day partnership processes at working level</a:t>
                      </a:r>
                      <a:endParaRPr lang="en-US" sz="2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200" b="1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Staff profile: </a:t>
                      </a: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Programme Associate, Programme Officer, Operations Officer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4677" marR="24677" marT="0" marB="0"/>
                </a:tc>
                <a:extLst>
                  <a:ext uri="{0D108BD9-81ED-4DB2-BD59-A6C34878D82A}">
                    <a16:rowId xmlns:a16="http://schemas.microsoft.com/office/drawing/2014/main" val="3708536318"/>
                  </a:ext>
                </a:extLst>
              </a:tr>
            </a:tbl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9133F4E1-22C7-4CA7-A3B7-74891479C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 Role 2: UN Basic Editor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985682-1041-4C5A-81E5-E4E7473F895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9" r="2760"/>
          <a:stretch/>
        </p:blipFill>
        <p:spPr>
          <a:xfrm>
            <a:off x="8867955" y="45778"/>
            <a:ext cx="3258325" cy="862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076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C94140F-11B7-4923-8E1F-C03E98F872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7136145"/>
              </p:ext>
            </p:extLst>
          </p:nvPr>
        </p:nvGraphicFramePr>
        <p:xfrm>
          <a:off x="838200" y="1538288"/>
          <a:ext cx="10358120" cy="49694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2513">
                  <a:extLst>
                    <a:ext uri="{9D8B030D-6E8A-4147-A177-3AD203B41FA5}">
                      <a16:colId xmlns:a16="http://schemas.microsoft.com/office/drawing/2014/main" val="2918182405"/>
                    </a:ext>
                  </a:extLst>
                </a:gridCol>
                <a:gridCol w="6259107">
                  <a:extLst>
                    <a:ext uri="{9D8B030D-6E8A-4147-A177-3AD203B41FA5}">
                      <a16:colId xmlns:a16="http://schemas.microsoft.com/office/drawing/2014/main" val="517359087"/>
                    </a:ext>
                  </a:extLst>
                </a:gridCol>
                <a:gridCol w="3746500">
                  <a:extLst>
                    <a:ext uri="{9D8B030D-6E8A-4147-A177-3AD203B41FA5}">
                      <a16:colId xmlns:a16="http://schemas.microsoft.com/office/drawing/2014/main" val="1301112611"/>
                    </a:ext>
                  </a:extLst>
                </a:gridCol>
              </a:tblGrid>
              <a:tr h="58033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4677" marR="2467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User Permissions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4677" marR="24677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UNICEF Staff Profile</a:t>
                      </a: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4677" marR="24677" marT="0" marB="0" anchor="ctr"/>
                </a:tc>
                <a:extLst>
                  <a:ext uri="{0D108BD9-81ED-4DB2-BD59-A6C34878D82A}">
                    <a16:rowId xmlns:a16="http://schemas.microsoft.com/office/drawing/2014/main" val="3927149728"/>
                  </a:ext>
                </a:extLst>
              </a:tr>
              <a:tr h="13544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24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4677" marR="24677" marT="0" marB="0" anchor="ctr"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Symbol" panose="05050102010706020507" pitchFamily="18" charset="2"/>
                        <a:buChar char=""/>
                        <a:tabLst/>
                        <a:defRPr/>
                      </a:pPr>
                      <a:r>
                        <a:rPr lang="en-GB" sz="2200" i="1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UN Reader permissions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200" i="1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 UN Basic Editor permissions</a:t>
                      </a:r>
                      <a:endParaRPr lang="en-US" sz="2200" i="1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Publish open and direct selection partnership opportunities</a:t>
                      </a:r>
                      <a:endParaRPr lang="en-US" sz="2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Select CSOs for partnership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View number—and content—of observations added to CSO profiles</a:t>
                      </a:r>
                      <a:endParaRPr lang="en-US" sz="2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 new observations to CSO profiles</a:t>
                      </a:r>
                      <a:endParaRPr lang="en-US" sz="22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Conduct due diligence and “verify” CSOs 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Generate reports on verifications, observations</a:t>
                      </a:r>
                      <a:endParaRPr lang="en-US" sz="2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4677" marR="24677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UNICEF staff involved in </a:t>
                      </a:r>
                      <a:r>
                        <a:rPr lang="en-GB" sz="2200" b="1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oversight / management </a:t>
                      </a:r>
                      <a:r>
                        <a:rPr lang="en-GB" sz="22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 partnership selection, who need to access or add </a:t>
                      </a:r>
                      <a:r>
                        <a:rPr lang="en-GB" sz="2200" b="1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sensitive </a:t>
                      </a: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risk observations. 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2200" b="1" dirty="0"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Staff profile: </a:t>
                      </a:r>
                      <a:r>
                        <a:rPr lang="en-GB" sz="2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Section Chief, CFO, Deputy Representative, Chief of Operations</a:t>
                      </a:r>
                      <a:endParaRPr lang="en-US" sz="2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24677" marR="24677" marT="0" marB="0"/>
                </a:tc>
                <a:extLst>
                  <a:ext uri="{0D108BD9-81ED-4DB2-BD59-A6C34878D82A}">
                    <a16:rowId xmlns:a16="http://schemas.microsoft.com/office/drawing/2014/main" val="916553209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75B644D9-C82E-4F6C-B842-05D3563684E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9" r="2760"/>
          <a:stretch/>
        </p:blipFill>
        <p:spPr>
          <a:xfrm>
            <a:off x="8867955" y="45778"/>
            <a:ext cx="3258325" cy="862643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0C55887F-D3B5-4D32-B67A-3B173BAC1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667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User Role 3: UN Advanced Editor</a:t>
            </a:r>
          </a:p>
        </p:txBody>
      </p:sp>
    </p:spTree>
    <p:extLst>
      <p:ext uri="{BB962C8B-B14F-4D97-AF65-F5344CB8AC3E}">
        <p14:creationId xmlns:p14="http://schemas.microsoft.com/office/powerpoint/2010/main" val="3196792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753</TotalTime>
  <Words>734</Words>
  <Application>Microsoft Office PowerPoint</Application>
  <PresentationFormat>Widescreen</PresentationFormat>
  <Paragraphs>142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ＭＳ Ｐゴシック</vt:lpstr>
      <vt:lpstr>Arial</vt:lpstr>
      <vt:lpstr>Calibri</vt:lpstr>
      <vt:lpstr>Calibri Light</vt:lpstr>
      <vt:lpstr>Symbol</vt:lpstr>
      <vt:lpstr>Office Theme</vt:lpstr>
      <vt:lpstr>PowerPoint Presentation</vt:lpstr>
      <vt:lpstr>What is the UN Partner Portal?</vt:lpstr>
      <vt:lpstr>Who is Involved?</vt:lpstr>
      <vt:lpstr>UNPP Benefits and Features</vt:lpstr>
      <vt:lpstr>How does UNPP fit in with other eTools modules?</vt:lpstr>
      <vt:lpstr>User Roles in UNPP</vt:lpstr>
      <vt:lpstr>User Role 1: UN Reader</vt:lpstr>
      <vt:lpstr>User Role 2: UN Basic Editor</vt:lpstr>
      <vt:lpstr>User Role 3: UN Advanced Editor</vt:lpstr>
      <vt:lpstr>User Role 4: UN Administrator</vt:lpstr>
      <vt:lpstr>Suggested Allocation of User Roles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Frankie Chen</dc:creator>
  <cp:lastModifiedBy>Frankie Chen</cp:lastModifiedBy>
  <cp:revision>62</cp:revision>
  <dcterms:created xsi:type="dcterms:W3CDTF">2018-11-26T17:30:14Z</dcterms:created>
  <dcterms:modified xsi:type="dcterms:W3CDTF">2019-03-14T18:58:54Z</dcterms:modified>
</cp:coreProperties>
</file>